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slideLayouts/slideLayout82.xml" ContentType="application/vnd.openxmlformats-officedocument.presentationml.slideLayout+xml"/>
  <Override PartName="/ppt/theme/theme10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1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2.xml" ContentType="application/vnd.openxmlformats-officedocument.theme+xml"/>
  <Override PartName="/ppt/slideLayouts/slideLayout108.xml" ContentType="application/vnd.openxmlformats-officedocument.presentationml.slideLayout+xml"/>
  <Override PartName="/ppt/theme/theme13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4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5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6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7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8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9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20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75" r:id="rId2"/>
    <p:sldMasterId id="2147484242" r:id="rId3"/>
    <p:sldMasterId id="2147484271" r:id="rId4"/>
    <p:sldMasterId id="2147484402" r:id="rId5"/>
    <p:sldMasterId id="2147484427" r:id="rId6"/>
    <p:sldMasterId id="2147484458" r:id="rId7"/>
    <p:sldMasterId id="2147484470" r:id="rId8"/>
    <p:sldMasterId id="2147484512" r:id="rId9"/>
    <p:sldMasterId id="2147484517" r:id="rId10"/>
    <p:sldMasterId id="2147484536" r:id="rId11"/>
    <p:sldMasterId id="2147484550" r:id="rId12"/>
    <p:sldMasterId id="2147484570" r:id="rId13"/>
    <p:sldMasterId id="2147484572" r:id="rId14"/>
    <p:sldMasterId id="2147484586" r:id="rId15"/>
    <p:sldMasterId id="2147484598" r:id="rId16"/>
    <p:sldMasterId id="2147484611" r:id="rId17"/>
    <p:sldMasterId id="2147484657" r:id="rId18"/>
    <p:sldMasterId id="2147484660" r:id="rId19"/>
    <p:sldMasterId id="2147484676" r:id="rId20"/>
    <p:sldMasterId id="2147484679" r:id="rId21"/>
  </p:sldMasterIdLst>
  <p:notesMasterIdLst>
    <p:notesMasterId r:id="rId63"/>
  </p:notesMasterIdLst>
  <p:sldIdLst>
    <p:sldId id="365" r:id="rId22"/>
    <p:sldId id="470" r:id="rId23"/>
    <p:sldId id="487" r:id="rId24"/>
    <p:sldId id="485" r:id="rId25"/>
    <p:sldId id="488" r:id="rId26"/>
    <p:sldId id="471" r:id="rId27"/>
    <p:sldId id="376" r:id="rId28"/>
    <p:sldId id="422" r:id="rId29"/>
    <p:sldId id="443" r:id="rId30"/>
    <p:sldId id="448" r:id="rId31"/>
    <p:sldId id="472" r:id="rId32"/>
    <p:sldId id="489" r:id="rId33"/>
    <p:sldId id="518" r:id="rId34"/>
    <p:sldId id="490" r:id="rId35"/>
    <p:sldId id="473" r:id="rId36"/>
    <p:sldId id="492" r:id="rId37"/>
    <p:sldId id="454" r:id="rId38"/>
    <p:sldId id="455" r:id="rId39"/>
    <p:sldId id="424" r:id="rId40"/>
    <p:sldId id="460" r:id="rId41"/>
    <p:sldId id="497" r:id="rId42"/>
    <p:sldId id="466" r:id="rId43"/>
    <p:sldId id="505" r:id="rId44"/>
    <p:sldId id="516" r:id="rId45"/>
    <p:sldId id="517" r:id="rId46"/>
    <p:sldId id="479" r:id="rId47"/>
    <p:sldId id="480" r:id="rId48"/>
    <p:sldId id="486" r:id="rId49"/>
    <p:sldId id="482" r:id="rId50"/>
    <p:sldId id="481" r:id="rId51"/>
    <p:sldId id="483" r:id="rId52"/>
    <p:sldId id="503" r:id="rId53"/>
    <p:sldId id="379" r:id="rId54"/>
    <p:sldId id="506" r:id="rId55"/>
    <p:sldId id="509" r:id="rId56"/>
    <p:sldId id="524" r:id="rId57"/>
    <p:sldId id="398" r:id="rId58"/>
    <p:sldId id="523" r:id="rId59"/>
    <p:sldId id="520" r:id="rId60"/>
    <p:sldId id="525" r:id="rId61"/>
    <p:sldId id="519" r:id="rId6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80" d="100"/>
        <a:sy n="180" d="100"/>
      </p:scale>
      <p:origin x="0" y="4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61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EB4458C5-2E82-BA44-BFEF-91AABD812B8A}" type="datetime1">
              <a:rPr lang="en-US"/>
              <a:pPr/>
              <a:t>11/18/2014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8C57E80C-F345-FF49-B4AB-20CB69549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0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49584A9-2C52-614B-BAF3-A906086C9F9F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11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936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486D1C2-E203-4EC9-8C09-63EFC5871CBE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74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A37F69C-D452-7444-AF42-A80722BA063E}" type="slidenum">
              <a:rPr lang="en-US" sz="1200">
                <a:solidFill>
                  <a:prstClr val="black"/>
                </a:solidFill>
              </a:rPr>
              <a:pPr eaLnBrk="1" hangingPunct="1"/>
              <a:t>14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081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EB5399-09B3-5048-9A7E-946731F148EF}" type="slidenum">
              <a:rPr lang="en-US" sz="1200">
                <a:solidFill>
                  <a:prstClr val="black"/>
                </a:solidFill>
              </a:rPr>
              <a:pPr eaLnBrk="1" hangingPunct="1"/>
              <a:t>15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562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R=765-901</a:t>
            </a:r>
          </a:p>
          <a:p>
            <a:r>
              <a:rPr lang="en-US" dirty="0" smtClean="0"/>
              <a:t>G=856-1043</a:t>
            </a:r>
          </a:p>
          <a:p>
            <a:r>
              <a:rPr lang="en-US" dirty="0" smtClean="0"/>
              <a:t>B=442-515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7E80C-F345-FF49-B4AB-20CB69549265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81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CBFA6EF-5490-724B-9AA7-8DA02E54631C}" type="slidenum">
              <a:rPr lang="en-US" sz="1200">
                <a:solidFill>
                  <a:prstClr val="black"/>
                </a:solidFill>
              </a:rPr>
              <a:pPr eaLnBrk="1" hangingPunct="1"/>
              <a:t>26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14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2947" name="Text Box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833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ECB017-F14C-B142-A5AE-0A63B0DA86B5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732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43287C-0451-2B46-BD7D-7C3331C51086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39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712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9558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1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06087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17239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7879338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622270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19610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08305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1625" y="228614"/>
            <a:ext cx="8540750" cy="5870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1645" y="6245225"/>
            <a:ext cx="2289175" cy="476251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13" y="6245225"/>
            <a:ext cx="2289175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79A2C65-B118-4D48-BEBC-7B1F5DAA34F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475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9" y="1600214"/>
            <a:ext cx="4194175" cy="4498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20" y="1600214"/>
            <a:ext cx="4194175" cy="449897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1645" y="6245225"/>
            <a:ext cx="2289175" cy="476251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13" y="6245225"/>
            <a:ext cx="2289175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D1FD5AA-3228-BE48-9B85-DF703BFDA56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203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84A91B7-F867-5F45-8D41-6E303AE82B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756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9084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5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5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12353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145640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20654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50850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95511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098186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039624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8366040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79799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5237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11/18/2014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5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5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1625" y="228614"/>
            <a:ext cx="8540750" cy="5870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1645" y="6245225"/>
            <a:ext cx="2289175" cy="4762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13" y="6245225"/>
            <a:ext cx="2289175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8F54412-93BD-834C-B123-D7B5E64C81E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826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9" y="1600214"/>
            <a:ext cx="4194175" cy="4498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20" y="1600214"/>
            <a:ext cx="4194175" cy="449897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1645" y="6245225"/>
            <a:ext cx="2289175" cy="4762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13" y="6245225"/>
            <a:ext cx="2289175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C3E1D0D-B806-2947-8D72-86D7E1F0F13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085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BB05-83A3-45FE-8C1F-C371AD29A3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DFA32-3A28-4D2E-BB13-ABBB29DA4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01777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BB05-83A3-45FE-8C1F-C371AD29A3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DFA32-3A28-4D2E-BB13-ABBB29DA4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10572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BB05-83A3-45FE-8C1F-C371AD29A3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DFA32-3A28-4D2E-BB13-ABBB29DA4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19204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BB05-83A3-45FE-8C1F-C371AD29A3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DFA32-3A28-4D2E-BB13-ABBB29DA4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56958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BB05-83A3-45FE-8C1F-C371AD29A3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DFA32-3A28-4D2E-BB13-ABBB29DA4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35026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BB05-83A3-45FE-8C1F-C371AD29A3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DFA32-3A28-4D2E-BB13-ABBB29DA4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821911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BB05-83A3-45FE-8C1F-C371AD29A3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DFA32-3A28-4D2E-BB13-ABBB29DA4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922887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BB05-83A3-45FE-8C1F-C371AD29A3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DFA32-3A28-4D2E-BB13-ABBB29DA4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484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ABC19-0823-6945-951A-69F61ACE2B09}" type="datetimeFigureOut">
              <a:rPr lang="en-US" smtClean="0"/>
              <a:pPr/>
              <a:t>11/18/2014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9A826-0590-E749-81AA-B2969E1A1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BB05-83A3-45FE-8C1F-C371AD29A3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DFA32-3A28-4D2E-BB13-ABBB29DA4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96750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BB05-83A3-45FE-8C1F-C371AD29A3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DFA32-3A28-4D2E-BB13-ABBB29DA4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592834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BB05-83A3-45FE-8C1F-C371AD29A3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DFA32-3A28-4D2E-BB13-ABBB29DA4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59826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 useBgFill="1">
        <p:nvSpPr>
          <p:cNvPr id="5" name="Rounded Rectangle 12"/>
          <p:cNvSpPr/>
          <p:nvPr/>
        </p:nvSpPr>
        <p:spPr>
          <a:xfrm>
            <a:off x="65100" y="69864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63520" y="1449402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63520" y="1397001"/>
            <a:ext cx="9020175" cy="120651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63520" y="2976564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44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B81D6-4885-4876-84C6-6FB13653AA81}" type="datetimeFigureOut">
              <a:rPr lang="en-US">
                <a:solidFill>
                  <a:srgbClr val="696464"/>
                </a:solidFill>
                <a:latin typeface="Perpetua"/>
              </a:rPr>
              <a:pPr>
                <a:defRPr/>
              </a:pPr>
              <a:t>11/18/2014</a:t>
            </a:fld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9F120F7-E895-402D-B98D-0B9BE19840C8}" type="slidenum">
              <a:rPr lang="en-US">
                <a:latin typeface="Franklin Gothic Book"/>
              </a:rPr>
              <a:pPr>
                <a:defRPr/>
              </a:pPr>
              <a:t>‹#›</a:t>
            </a:fld>
            <a:endParaRPr lang="en-US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92132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DFADC-A60B-4A37-97FE-7F668FFC7672}" type="datetimeFigureOut">
              <a:rPr lang="en-US">
                <a:solidFill>
                  <a:srgbClr val="696464"/>
                </a:solidFill>
                <a:latin typeface="Perpetua"/>
              </a:rPr>
              <a:pPr>
                <a:defRPr/>
              </a:pPr>
              <a:t>11/18/2014</a:t>
            </a:fld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5AA09-9A9A-4C5C-AE23-C0A883C23168}" type="slidenum">
              <a:rPr lang="en-US">
                <a:latin typeface="Franklin Gothic Book"/>
              </a:rPr>
              <a:pPr>
                <a:defRPr/>
              </a:pPr>
              <a:t>‹#›</a:t>
            </a:fld>
            <a:endParaRPr lang="en-US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5939665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 useBgFill="1">
        <p:nvSpPr>
          <p:cNvPr id="5" name="Rounded Rectangle 9"/>
          <p:cNvSpPr/>
          <p:nvPr/>
        </p:nvSpPr>
        <p:spPr>
          <a:xfrm>
            <a:off x="65313" y="69769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6" name="Rectangle 6"/>
          <p:cNvSpPr/>
          <p:nvPr/>
        </p:nvSpPr>
        <p:spPr>
          <a:xfrm flipV="1">
            <a:off x="69862" y="2376489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7" name="Rectangle 7"/>
          <p:cNvSpPr/>
          <p:nvPr/>
        </p:nvSpPr>
        <p:spPr>
          <a:xfrm>
            <a:off x="69862" y="2341564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8" name="Rectangle 8"/>
          <p:cNvSpPr/>
          <p:nvPr/>
        </p:nvSpPr>
        <p:spPr>
          <a:xfrm>
            <a:off x="68263" y="2468564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1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50"/>
            <a:ext cx="7772400" cy="13382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113F7-8C88-468A-BA34-2C198CB8D236}" type="datetimeFigureOut">
              <a:rPr lang="en-US">
                <a:solidFill>
                  <a:srgbClr val="696464"/>
                </a:solidFill>
                <a:latin typeface="Perpetua"/>
              </a:rPr>
              <a:pPr>
                <a:defRPr/>
              </a:pPr>
              <a:t>11/18/2014</a:t>
            </a:fld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B9CB3-71C5-4659-A8DF-40A0DFEE433C}" type="slidenum">
              <a:rPr lang="en-US">
                <a:latin typeface="Franklin Gothic Book"/>
              </a:rPr>
              <a:pPr>
                <a:defRPr/>
              </a:pPr>
              <a:t>‹#›</a:t>
            </a:fld>
            <a:endParaRPr lang="en-US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12153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A73EC-FFD1-4F24-A8A3-1FDF22F00DAC}" type="datetimeFigureOut">
              <a:rPr lang="en-US">
                <a:solidFill>
                  <a:srgbClr val="696464"/>
                </a:solidFill>
                <a:latin typeface="Perpetua"/>
              </a:rPr>
              <a:pPr>
                <a:defRPr/>
              </a:pPr>
              <a:t>11/18/2014</a:t>
            </a:fld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91F22-C155-4044-B57A-E0577E9E0F83}" type="slidenum">
              <a:rPr lang="en-US">
                <a:latin typeface="Franklin Gothic Book"/>
              </a:rPr>
              <a:pPr>
                <a:defRPr/>
              </a:pPr>
              <a:t>‹#›</a:t>
            </a:fld>
            <a:endParaRPr lang="en-US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94264268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1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C45F9-2DD0-4217-B276-C6FB92C95DBA}" type="datetimeFigureOut">
              <a:rPr lang="en-US">
                <a:solidFill>
                  <a:srgbClr val="696464"/>
                </a:solidFill>
                <a:latin typeface="Perpetua"/>
              </a:rPr>
              <a:pPr>
                <a:defRPr/>
              </a:pPr>
              <a:t>11/18/2014</a:t>
            </a:fld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9FF15-4F53-46E1-A364-A5C4641DD73D}" type="slidenum">
              <a:rPr lang="en-US">
                <a:latin typeface="Franklin Gothic Book"/>
              </a:rPr>
              <a:pPr>
                <a:defRPr/>
              </a:pPr>
              <a:t>‹#›</a:t>
            </a:fld>
            <a:endParaRPr lang="en-US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8400120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5B4AF-8442-4800-8145-CE80F2727A9D}" type="datetimeFigureOut">
              <a:rPr lang="en-US">
                <a:solidFill>
                  <a:srgbClr val="696464"/>
                </a:solidFill>
                <a:latin typeface="Perpetua"/>
              </a:rPr>
              <a:pPr>
                <a:defRPr/>
              </a:pPr>
              <a:t>11/18/2014</a:t>
            </a:fld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F4E0A-8182-4BA4-BF67-F6AB39B06FEF}" type="slidenum">
              <a:rPr lang="en-US">
                <a:latin typeface="Franklin Gothic Book"/>
              </a:rPr>
              <a:pPr>
                <a:defRPr/>
              </a:pPr>
              <a:t>‹#›</a:t>
            </a:fld>
            <a:endParaRPr lang="en-US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6147248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24A43-8ECC-4107-B8FC-8DC2F87C4692}" type="datetimeFigureOut">
              <a:rPr lang="en-US">
                <a:solidFill>
                  <a:srgbClr val="696464"/>
                </a:solidFill>
                <a:latin typeface="Perpetua"/>
              </a:rPr>
              <a:pPr>
                <a:defRPr/>
              </a:pPr>
              <a:t>11/18/2014</a:t>
            </a:fld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0D9F5-5453-48DD-984C-552001AB3B3D}" type="slidenum">
              <a:rPr lang="en-US">
                <a:latin typeface="Franklin Gothic Book"/>
              </a:rPr>
              <a:pPr>
                <a:defRPr/>
              </a:pPr>
              <a:t>‹#›</a:t>
            </a:fld>
            <a:endParaRPr lang="en-US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948254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9CF7-9CFF-0242-83D0-051A22FB6823}" type="datetime1">
              <a:rPr lang="en-US" smtClean="0"/>
              <a:pPr/>
              <a:t>11/18/2014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0EC4-E028-814B-B4DA-EE02737381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 useBgFill="1">
        <p:nvSpPr>
          <p:cNvPr id="6" name="Rounded Rectangle 8"/>
          <p:cNvSpPr/>
          <p:nvPr/>
        </p:nvSpPr>
        <p:spPr>
          <a:xfrm>
            <a:off x="63520" y="69851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1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E6E5A-9D50-4E28-B3D8-55551D46ED07}" type="datetimeFigureOut">
              <a:rPr lang="en-US">
                <a:solidFill>
                  <a:srgbClr val="696464"/>
                </a:solidFill>
                <a:latin typeface="Perpetua"/>
              </a:rPr>
              <a:pPr>
                <a:defRPr/>
              </a:pPr>
              <a:t>11/18/2014</a:t>
            </a:fld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6A1DC-CA5A-40BF-A2BB-038E1F5F8C34}" type="slidenum">
              <a:rPr lang="en-US">
                <a:latin typeface="Franklin Gothic Book"/>
              </a:rPr>
              <a:pPr>
                <a:defRPr/>
              </a:pPr>
              <a:t>‹#›</a:t>
            </a:fld>
            <a:endParaRPr lang="en-US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4679592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 flipV="1">
            <a:off x="68275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6" name="Rectangle 11"/>
          <p:cNvSpPr/>
          <p:nvPr/>
        </p:nvSpPr>
        <p:spPr>
          <a:xfrm>
            <a:off x="68275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7" name="Rectangle 12"/>
          <p:cNvSpPr/>
          <p:nvPr/>
        </p:nvSpPr>
        <p:spPr>
          <a:xfrm>
            <a:off x="68275" y="4773626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1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28" y="66676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BCC84-D6F0-442E-993F-3E6210CA0FB3}" type="datetimeFigureOut">
              <a:rPr lang="en-US">
                <a:solidFill>
                  <a:srgbClr val="696464"/>
                </a:solidFill>
                <a:latin typeface="Perpetua"/>
              </a:rPr>
              <a:pPr>
                <a:defRPr/>
              </a:pPr>
              <a:t>11/18/2014</a:t>
            </a:fld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18172-BA12-474B-925D-EBA1D9D3E86A}" type="slidenum">
              <a:rPr lang="en-US">
                <a:latin typeface="Franklin Gothic Book"/>
              </a:rPr>
              <a:pPr>
                <a:defRPr/>
              </a:pPr>
              <a:t>‹#›</a:t>
            </a:fld>
            <a:endParaRPr lang="en-US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4371440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F3222-F356-428C-AD79-B407648D7D8A}" type="datetimeFigureOut">
              <a:rPr lang="en-US">
                <a:solidFill>
                  <a:srgbClr val="696464"/>
                </a:solidFill>
                <a:latin typeface="Perpetua"/>
              </a:rPr>
              <a:pPr>
                <a:defRPr/>
              </a:pPr>
              <a:t>11/18/2014</a:t>
            </a:fld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1E7E9-81A3-4695-8EE1-AF589253DC72}" type="slidenum">
              <a:rPr lang="en-US">
                <a:latin typeface="Franklin Gothic Book"/>
              </a:rPr>
              <a:pPr>
                <a:defRPr/>
              </a:pPr>
              <a:t>‹#›</a:t>
            </a:fld>
            <a:endParaRPr lang="en-US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865698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116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9AF20-0258-4FA3-A517-4A80DF84A3D5}" type="datetimeFigureOut">
              <a:rPr lang="en-US">
                <a:solidFill>
                  <a:srgbClr val="696464"/>
                </a:solidFill>
                <a:latin typeface="Perpetua"/>
              </a:rPr>
              <a:pPr>
                <a:defRPr/>
              </a:pPr>
              <a:t>11/18/2014</a:t>
            </a:fld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9774D-29AA-46C7-ACCD-7375BAD074E2}" type="slidenum">
              <a:rPr lang="en-US">
                <a:latin typeface="Franklin Gothic Book"/>
              </a:rPr>
              <a:pPr>
                <a:defRPr/>
              </a:pPr>
              <a:t>‹#›</a:t>
            </a:fld>
            <a:endParaRPr lang="en-US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8472188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487375" y="411165"/>
            <a:ext cx="8169275" cy="6035675"/>
            <a:chOff x="486873" y="411480"/>
            <a:chExt cx="8170255" cy="6035040"/>
          </a:xfrm>
        </p:grpSpPr>
        <p:pic>
          <p:nvPicPr>
            <p:cNvPr id="5" name="Picture 11" descr="PaperPanel-Title.jpg"/>
            <p:cNvPicPr>
              <a:picLocks noChangeAspect="1"/>
            </p:cNvPicPr>
            <p:nvPr/>
          </p:nvPicPr>
          <p:blipFill>
            <a:blip r:embed="rId2"/>
            <a:srcRect r="2128"/>
            <a:stretch>
              <a:fillRect/>
            </a:stretch>
          </p:blipFill>
          <p:spPr>
            <a:xfrm>
              <a:off x="486873" y="411480"/>
              <a:ext cx="8170255" cy="6035040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sp>
          <p:nvSpPr>
            <p:cNvPr id="6" name="Rectangle 13"/>
            <p:cNvSpPr>
              <a:spLocks/>
            </p:cNvSpPr>
            <p:nvPr/>
          </p:nvSpPr>
          <p:spPr>
            <a:xfrm>
              <a:off x="563082" y="474973"/>
              <a:ext cx="7982908" cy="5889005"/>
            </a:xfrm>
            <a:prstGeom prst="rect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000000"/>
                </a:solidFill>
                <a:latin typeface="Calisto MT"/>
              </a:endParaRPr>
            </a:p>
          </p:txBody>
        </p:sp>
        <p:cxnSp>
          <p:nvCxnSpPr>
            <p:cNvPr id="7" name="Straight Connector 14"/>
            <p:cNvCxnSpPr/>
            <p:nvPr/>
          </p:nvCxnSpPr>
          <p:spPr>
            <a:xfrm>
              <a:off x="563082" y="6133815"/>
              <a:ext cx="7982908" cy="1588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" name="Rectangle 16"/>
            <p:cNvSpPr/>
            <p:nvPr/>
          </p:nvSpPr>
          <p:spPr>
            <a:xfrm>
              <a:off x="563082" y="457512"/>
              <a:ext cx="7982908" cy="2577829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000000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49"/>
            <a:ext cx="7342188" cy="1924051"/>
          </a:xfrm>
        </p:spPr>
        <p:txBody>
          <a:bodyPr anchor="b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573088" y="6122989"/>
            <a:ext cx="2133600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6270E-04A4-493C-B1BB-B619211CD503}" type="datetimeFigureOut">
              <a:rPr lang="en-US">
                <a:solidFill>
                  <a:srgbClr val="7C8F97">
                    <a:lumMod val="60000"/>
                    <a:lumOff val="40000"/>
                  </a:srgbClr>
                </a:solidFill>
              </a:rPr>
              <a:pPr>
                <a:defRPr/>
              </a:pPr>
              <a:t>11/18/2014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3002"/>
            <a:ext cx="2895600" cy="257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3001"/>
            <a:ext cx="762000" cy="2714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34615-DFC8-4094-B947-673C3633E2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899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82575" y="173040"/>
            <a:ext cx="8778875" cy="6511925"/>
            <a:chOff x="182880" y="173699"/>
            <a:chExt cx="8778240" cy="6510602"/>
          </a:xfrm>
        </p:grpSpPr>
        <p:pic>
          <p:nvPicPr>
            <p:cNvPr id="5" name="Picture 16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7" name="Rectangle 18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srgbClr val="000000"/>
                  </a:solidFill>
                  <a:latin typeface="Calisto MT"/>
                </a:endParaRPr>
              </a:p>
            </p:txBody>
          </p:sp>
          <p:cxnSp>
            <p:nvCxnSpPr>
              <p:cNvPr id="8" name="Straight Connector 19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" name="Rectangle 20"/>
              <p:cNvSpPr/>
              <p:nvPr/>
            </p:nvSpPr>
            <p:spPr>
              <a:xfrm>
                <a:off x="247025" y="1611845"/>
                <a:ext cx="8622676" cy="63487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srgbClr val="000000"/>
                  </a:solidFill>
                  <a:latin typeface="Calisto M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B03B3-79D5-4AD9-A761-6D91DCF54839}" type="datetimeFigureOut">
              <a:rPr lang="en-US">
                <a:solidFill>
                  <a:srgbClr val="7C8F97">
                    <a:lumMod val="60000"/>
                    <a:lumOff val="40000"/>
                  </a:srgbClr>
                </a:solidFill>
              </a:rPr>
              <a:pPr>
                <a:defRPr/>
              </a:pPr>
              <a:t>11/18/2014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162EC-1BFB-4565-8818-9F11DE6D83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321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PaperPanel-Title.jpg"/>
          <p:cNvPicPr>
            <a:picLocks noChangeAspect="1"/>
          </p:cNvPicPr>
          <p:nvPr/>
        </p:nvPicPr>
        <p:blipFill>
          <a:blip r:embed="rId2"/>
          <a:srcRect r="2128"/>
          <a:stretch>
            <a:fillRect/>
          </a:stretch>
        </p:blipFill>
        <p:spPr>
          <a:xfrm>
            <a:off x="486885" y="411480"/>
            <a:ext cx="8170255" cy="6035040"/>
          </a:xfrm>
          <a:prstGeom prst="rect">
            <a:avLst/>
          </a:prstGeom>
          <a:noFill/>
          <a:ln w="12700"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scene3d>
            <a:camera prst="perspectiveFront" fov="4800000"/>
            <a:lightRig rig="threePt" dir="t"/>
          </a:scene3d>
        </p:spPr>
      </p:pic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563563" y="476262"/>
            <a:ext cx="7981950" cy="5888039"/>
            <a:chOff x="562842" y="475488"/>
            <a:chExt cx="7982713" cy="5888736"/>
          </a:xfrm>
        </p:grpSpPr>
        <p:sp>
          <p:nvSpPr>
            <p:cNvPr id="7" name="Rectangle 7"/>
            <p:cNvSpPr>
              <a:spLocks/>
            </p:cNvSpPr>
            <p:nvPr/>
          </p:nvSpPr>
          <p:spPr>
            <a:xfrm>
              <a:off x="562842" y="475488"/>
              <a:ext cx="7982713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000000"/>
                </a:solidFill>
                <a:latin typeface="Calisto MT"/>
              </a:endParaRPr>
            </a:p>
          </p:txBody>
        </p:sp>
        <p:cxnSp>
          <p:nvCxnSpPr>
            <p:cNvPr id="8" name="Straight Connector 8"/>
            <p:cNvCxnSpPr/>
            <p:nvPr/>
          </p:nvCxnSpPr>
          <p:spPr>
            <a:xfrm>
              <a:off x="562842" y="6134009"/>
              <a:ext cx="7982713" cy="1588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10"/>
            <p:cNvCxnSpPr/>
            <p:nvPr/>
          </p:nvCxnSpPr>
          <p:spPr>
            <a:xfrm>
              <a:off x="562842" y="3427001"/>
              <a:ext cx="7982713" cy="1587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8"/>
            <a:ext cx="7345362" cy="153296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 rtlCol="0">
            <a:norm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569913" y="6122989"/>
            <a:ext cx="2133600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0F61F-D92B-4DA1-9130-1681E3FCCEBF}" type="datetimeFigureOut">
              <a:rPr lang="en-US">
                <a:solidFill>
                  <a:srgbClr val="7C8F97">
                    <a:lumMod val="60000"/>
                    <a:lumOff val="40000"/>
                  </a:srgbClr>
                </a:solidFill>
              </a:rPr>
              <a:pPr>
                <a:defRPr/>
              </a:pPr>
              <a:t>11/18/2014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5638800" y="6124589"/>
            <a:ext cx="2895600" cy="257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7393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82575" y="173040"/>
            <a:ext cx="8778875" cy="6511925"/>
            <a:chOff x="182880" y="173699"/>
            <a:chExt cx="8778240" cy="6510602"/>
          </a:xfrm>
        </p:grpSpPr>
        <p:pic>
          <p:nvPicPr>
            <p:cNvPr id="5" name="Picture 2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7" name="Rectangle 26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srgbClr val="000000"/>
                  </a:solidFill>
                  <a:latin typeface="Calisto MT"/>
                </a:endParaRPr>
              </a:p>
            </p:txBody>
          </p:sp>
          <p:cxnSp>
            <p:nvCxnSpPr>
              <p:cNvPr id="8" name="Straight Connector 27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>
            <a:noAutofit/>
          </a:bodyPr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9"/>
            <a:ext cx="7345362" cy="1500187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657AC-E61E-40E1-8088-8001E5E8FFF1}" type="datetimeFigureOut">
              <a:rPr lang="en-US">
                <a:solidFill>
                  <a:srgbClr val="7C8F97">
                    <a:lumMod val="60000"/>
                    <a:lumOff val="40000"/>
                  </a:srgbClr>
                </a:solidFill>
              </a:rPr>
              <a:pPr>
                <a:defRPr/>
              </a:pPr>
              <a:t>11/18/2014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60FDF-88BA-4D92-A004-983A26089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3138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82575" y="173040"/>
            <a:ext cx="8778875" cy="6511925"/>
            <a:chOff x="182880" y="173699"/>
            <a:chExt cx="8778240" cy="6510602"/>
          </a:xfrm>
        </p:grpSpPr>
        <p:pic>
          <p:nvPicPr>
            <p:cNvPr id="6" name="Picture 1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8" name="Rectangle 16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srgbClr val="000000"/>
                  </a:solidFill>
                  <a:latin typeface="Calisto MT"/>
                </a:endParaRPr>
              </a:p>
            </p:txBody>
          </p:sp>
          <p:cxnSp>
            <p:nvCxnSpPr>
              <p:cNvPr id="9" name="Straight Connector 17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0" name="Rectangle 18"/>
              <p:cNvSpPr/>
              <p:nvPr/>
            </p:nvSpPr>
            <p:spPr>
              <a:xfrm>
                <a:off x="247025" y="1611845"/>
                <a:ext cx="8622676" cy="63487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srgbClr val="000000"/>
                  </a:solidFill>
                  <a:latin typeface="Calisto M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9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9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A1D6A-69E2-4A4D-864B-C3D951E3050C}" type="datetimeFigureOut">
              <a:rPr lang="en-US">
                <a:solidFill>
                  <a:srgbClr val="7C8F97">
                    <a:lumMod val="60000"/>
                    <a:lumOff val="40000"/>
                  </a:srgbClr>
                </a:solidFill>
              </a:rPr>
              <a:pPr>
                <a:defRPr/>
              </a:pPr>
              <a:t>11/18/2014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865F9-5F5D-4F76-A66F-520FE196F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6348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182575" y="173040"/>
            <a:ext cx="8778875" cy="6511925"/>
            <a:chOff x="182880" y="173699"/>
            <a:chExt cx="8778240" cy="6510602"/>
          </a:xfrm>
        </p:grpSpPr>
        <p:pic>
          <p:nvPicPr>
            <p:cNvPr id="8" name="Picture 17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10" name="Rectangle 19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srgbClr val="000000"/>
                  </a:solidFill>
                  <a:latin typeface="Calisto MT"/>
                </a:endParaRPr>
              </a:p>
            </p:txBody>
          </p:sp>
          <p:cxnSp>
            <p:nvCxnSpPr>
              <p:cNvPr id="11" name="Straight Connector 20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2" name="Rectangle 21"/>
              <p:cNvSpPr/>
              <p:nvPr/>
            </p:nvSpPr>
            <p:spPr>
              <a:xfrm>
                <a:off x="247025" y="1611845"/>
                <a:ext cx="8622676" cy="63487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srgbClr val="000000"/>
                  </a:solidFill>
                  <a:latin typeface="Calisto MT"/>
                </a:endParaRPr>
              </a:p>
            </p:txBody>
          </p:sp>
        </p:grpSp>
      </p:grpSp>
      <p:cxnSp>
        <p:nvCxnSpPr>
          <p:cNvPr id="13" name="Straight Connector 29"/>
          <p:cNvCxnSpPr/>
          <p:nvPr/>
        </p:nvCxnSpPr>
        <p:spPr>
          <a:xfrm rot="16200000" flipH="1">
            <a:off x="2216954" y="4026694"/>
            <a:ext cx="4711700" cy="1588"/>
          </a:xfrm>
          <a:prstGeom prst="line">
            <a:avLst/>
          </a:prstGeom>
          <a:noFill/>
          <a:ln w="127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22"/>
          <p:cNvCxnSpPr/>
          <p:nvPr/>
        </p:nvCxnSpPr>
        <p:spPr>
          <a:xfrm rot="16200000" flipH="1">
            <a:off x="2216954" y="4026694"/>
            <a:ext cx="4711700" cy="1588"/>
          </a:xfrm>
          <a:prstGeom prst="line">
            <a:avLst/>
          </a:prstGeom>
          <a:noFill/>
          <a:ln w="127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9003"/>
            <a:ext cx="3566160" cy="832503"/>
          </a:xfrm>
        </p:spPr>
        <p:txBody>
          <a:bodyPr anchor="ctr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9003"/>
            <a:ext cx="3566160" cy="832503"/>
          </a:xfrm>
        </p:spPr>
        <p:txBody>
          <a:bodyPr anchor="ctr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44042-007F-44F3-84DD-BE70354E6A66}" type="datetimeFigureOut">
              <a:rPr lang="en-US">
                <a:solidFill>
                  <a:srgbClr val="7C8F97">
                    <a:lumMod val="60000"/>
                    <a:lumOff val="40000"/>
                  </a:srgbClr>
                </a:solidFill>
              </a:rPr>
              <a:pPr>
                <a:defRPr/>
              </a:pPr>
              <a:t>11/18/2014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F5C2D-407E-4F05-B3B0-A65AAD6C60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22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63" y="1143000"/>
            <a:ext cx="3807662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199" y="605131"/>
            <a:ext cx="3776472" cy="55654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63" y="2618815"/>
            <a:ext cx="3807662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2DB1-47F7-974F-9CF7-D56F693492C5}" type="datetime1">
              <a:rPr lang="en-US" smtClean="0"/>
              <a:pPr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2B3FB-C14C-1B45-B2C0-8555EBECE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82575" y="173040"/>
            <a:ext cx="8778875" cy="6511925"/>
            <a:chOff x="182880" y="173699"/>
            <a:chExt cx="8778240" cy="6510602"/>
          </a:xfrm>
        </p:grpSpPr>
        <p:pic>
          <p:nvPicPr>
            <p:cNvPr id="4" name="Picture 19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6" name="Rectangle 21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srgbClr val="000000"/>
                  </a:solidFill>
                  <a:latin typeface="Calisto MT"/>
                </a:endParaRPr>
              </a:p>
            </p:txBody>
          </p:sp>
          <p:cxnSp>
            <p:nvCxnSpPr>
              <p:cNvPr id="7" name="Straight Connector 22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8" name="Rectangle 23"/>
              <p:cNvSpPr/>
              <p:nvPr/>
            </p:nvSpPr>
            <p:spPr>
              <a:xfrm>
                <a:off x="247025" y="1611845"/>
                <a:ext cx="8622676" cy="63487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srgbClr val="000000"/>
                  </a:solidFill>
                  <a:latin typeface="Calisto M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FEAD7-217B-433C-A599-852F82823E54}" type="datetimeFigureOut">
              <a:rPr lang="en-US">
                <a:solidFill>
                  <a:srgbClr val="7C8F97">
                    <a:lumMod val="60000"/>
                    <a:lumOff val="40000"/>
                  </a:srgbClr>
                </a:solidFill>
              </a:rPr>
              <a:pPr>
                <a:defRPr/>
              </a:pPr>
              <a:t>11/18/2014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1509F-F60C-4D10-B309-36FA4B68C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704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82575" y="173040"/>
            <a:ext cx="8778875" cy="6511925"/>
            <a:chOff x="182880" y="173699"/>
            <a:chExt cx="8778240" cy="6510602"/>
          </a:xfrm>
        </p:grpSpPr>
        <p:pic>
          <p:nvPicPr>
            <p:cNvPr id="3" name="Picture 18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5" name="Rectangle 20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srgbClr val="000000"/>
                  </a:solidFill>
                  <a:latin typeface="Calisto MT"/>
                </a:endParaRPr>
              </a:p>
            </p:txBody>
          </p:sp>
          <p:cxnSp>
            <p:nvCxnSpPr>
              <p:cNvPr id="6" name="Straight Connector 21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5E568-B2BE-442D-8C11-BC28A6BC9946}" type="datetimeFigureOut">
              <a:rPr lang="en-US">
                <a:solidFill>
                  <a:srgbClr val="7C8F97">
                    <a:lumMod val="60000"/>
                    <a:lumOff val="40000"/>
                  </a:srgbClr>
                </a:solidFill>
              </a:rPr>
              <a:pPr>
                <a:defRPr/>
              </a:pPr>
              <a:t>11/18/2014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C632F-4599-409E-8DA2-B19C8676E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3570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182575" y="173040"/>
            <a:ext cx="8778875" cy="6511925"/>
            <a:chOff x="182880" y="173699"/>
            <a:chExt cx="8778240" cy="6510602"/>
          </a:xfrm>
        </p:grpSpPr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8" name="Picture 27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9" name="Group 10"/>
              <p:cNvGrpSpPr>
                <a:grpSpLocks/>
              </p:cNvGrpSpPr>
              <p:nvPr/>
            </p:nvGrpSpPr>
            <p:grpSpPr bwMode="auto">
              <a:xfrm>
                <a:off x="255900" y="237186"/>
                <a:ext cx="8622676" cy="6364582"/>
                <a:chOff x="247025" y="246872"/>
                <a:chExt cx="8622676" cy="6364582"/>
              </a:xfrm>
            </p:grpSpPr>
            <p:sp>
              <p:nvSpPr>
                <p:cNvPr id="10" name="Rectangle 29"/>
                <p:cNvSpPr>
                  <a:spLocks/>
                </p:cNvSpPr>
                <p:nvPr/>
              </p:nvSpPr>
              <p:spPr>
                <a:xfrm>
                  <a:off x="247025" y="246872"/>
                  <a:ext cx="8622676" cy="6364582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srgbClr val="000000"/>
                    </a:solidFill>
                    <a:latin typeface="Calisto MT"/>
                  </a:endParaRPr>
                </a:p>
              </p:txBody>
            </p:sp>
            <p:cxnSp>
              <p:nvCxnSpPr>
                <p:cNvPr id="11" name="Straight Connector 30"/>
                <p:cNvCxnSpPr/>
                <p:nvPr/>
              </p:nvCxnSpPr>
              <p:spPr>
                <a:xfrm>
                  <a:off x="247025" y="6389249"/>
                  <a:ext cx="8622676" cy="1587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7" name="Rectangle 32"/>
            <p:cNvSpPr/>
            <p:nvPr/>
          </p:nvSpPr>
          <p:spPr>
            <a:xfrm rot="5400000">
              <a:off x="801568" y="3274246"/>
              <a:ext cx="6134441" cy="6349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000000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44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1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44" y="2147895"/>
            <a:ext cx="3008313" cy="3262313"/>
          </a:xfrm>
        </p:spPr>
        <p:txBody>
          <a:bodyPr rtlCol="0">
            <a:normAutofit/>
          </a:bodyPr>
          <a:lstStyle>
            <a:lvl1pPr marL="0" indent="0">
              <a:lnSpc>
                <a:spcPct val="120000"/>
              </a:lnSpc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DF43D-1B5E-4BA1-92A1-6D3D4CC372A9}" type="datetimeFigureOut">
              <a:rPr lang="en-US">
                <a:solidFill>
                  <a:srgbClr val="7C8F97">
                    <a:lumMod val="60000"/>
                    <a:lumOff val="40000"/>
                  </a:srgbClr>
                </a:solidFill>
              </a:rPr>
              <a:pPr>
                <a:defRPr/>
              </a:pPr>
              <a:t>11/18/2014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644FB-8110-47AF-9221-6A0DF03AB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2825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182575" y="173040"/>
            <a:ext cx="8778875" cy="6511925"/>
            <a:chOff x="182880" y="173699"/>
            <a:chExt cx="8778240" cy="6510602"/>
          </a:xfrm>
        </p:grpSpPr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9" name="Picture 20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255900" y="237186"/>
                <a:ext cx="8622676" cy="6364582"/>
                <a:chOff x="247025" y="246872"/>
                <a:chExt cx="8622676" cy="6364582"/>
              </a:xfrm>
            </p:grpSpPr>
            <p:sp>
              <p:nvSpPr>
                <p:cNvPr id="11" name="Rectangle 22"/>
                <p:cNvSpPr>
                  <a:spLocks/>
                </p:cNvSpPr>
                <p:nvPr/>
              </p:nvSpPr>
              <p:spPr>
                <a:xfrm>
                  <a:off x="247025" y="246872"/>
                  <a:ext cx="8622676" cy="6364582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srgbClr val="000000"/>
                    </a:solidFill>
                    <a:latin typeface="Calisto MT"/>
                  </a:endParaRPr>
                </a:p>
              </p:txBody>
            </p:sp>
            <p:cxnSp>
              <p:nvCxnSpPr>
                <p:cNvPr id="12" name="Straight Connector 23"/>
                <p:cNvCxnSpPr/>
                <p:nvPr/>
              </p:nvCxnSpPr>
              <p:spPr>
                <a:xfrm>
                  <a:off x="247025" y="6389249"/>
                  <a:ext cx="8622676" cy="1587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8" name="Rectangle 19"/>
            <p:cNvSpPr/>
            <p:nvPr/>
          </p:nvSpPr>
          <p:spPr>
            <a:xfrm rot="5400000">
              <a:off x="801568" y="3274246"/>
              <a:ext cx="6134441" cy="6349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000000"/>
                </a:solidFill>
                <a:latin typeface="Calisto MT"/>
              </a:endParaRPr>
            </a:p>
          </p:txBody>
        </p:sp>
      </p:grpSp>
      <p:sp>
        <p:nvSpPr>
          <p:cNvPr id="13" name="Rectangle 14"/>
          <p:cNvSpPr/>
          <p:nvPr/>
        </p:nvSpPr>
        <p:spPr>
          <a:xfrm rot="10800000">
            <a:off x="258763" y="1593851"/>
            <a:ext cx="3575050" cy="650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srgbClr val="000000"/>
              </a:solidFill>
              <a:latin typeface="Calisto MT"/>
            </a:endParaRPr>
          </a:p>
        </p:txBody>
      </p:sp>
      <p:sp>
        <p:nvSpPr>
          <p:cNvPr id="14" name="Rectangle 24"/>
          <p:cNvSpPr/>
          <p:nvPr/>
        </p:nvSpPr>
        <p:spPr>
          <a:xfrm rot="10800000">
            <a:off x="258763" y="1593851"/>
            <a:ext cx="3575050" cy="650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srgbClr val="000000"/>
              </a:solidFill>
              <a:latin typeface="Calisto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44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1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44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3" y="310123"/>
            <a:ext cx="3398837" cy="1204912"/>
          </a:xfrm>
        </p:spPr>
        <p:txBody>
          <a:bodyPr rtlCol="0">
            <a:norm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68EBA-7A5B-4727-BCD1-F8332BB90A11}" type="datetimeFigureOut">
              <a:rPr lang="en-US">
                <a:solidFill>
                  <a:srgbClr val="7C8F97">
                    <a:lumMod val="60000"/>
                    <a:lumOff val="40000"/>
                  </a:srgbClr>
                </a:solidFill>
              </a:rPr>
              <a:pPr>
                <a:defRPr/>
              </a:pPr>
              <a:t>11/18/2014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C65DF-F819-4F38-BD03-A6B57D36E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0668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182575" y="173040"/>
            <a:ext cx="8778875" cy="6511925"/>
            <a:chOff x="182880" y="173699"/>
            <a:chExt cx="8778240" cy="6510602"/>
          </a:xfrm>
        </p:grpSpPr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8" name="Picture 35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9" name="Group 10"/>
              <p:cNvGrpSpPr>
                <a:grpSpLocks/>
              </p:cNvGrpSpPr>
              <p:nvPr/>
            </p:nvGrpSpPr>
            <p:grpSpPr bwMode="auto">
              <a:xfrm>
                <a:off x="255900" y="237186"/>
                <a:ext cx="8622676" cy="6364582"/>
                <a:chOff x="247025" y="246872"/>
                <a:chExt cx="8622676" cy="6364582"/>
              </a:xfrm>
            </p:grpSpPr>
            <p:sp>
              <p:nvSpPr>
                <p:cNvPr id="10" name="Rectangle 37"/>
                <p:cNvSpPr>
                  <a:spLocks/>
                </p:cNvSpPr>
                <p:nvPr/>
              </p:nvSpPr>
              <p:spPr>
                <a:xfrm>
                  <a:off x="247025" y="246872"/>
                  <a:ext cx="8622676" cy="6364582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srgbClr val="000000"/>
                    </a:solidFill>
                    <a:latin typeface="Calisto MT"/>
                  </a:endParaRPr>
                </a:p>
              </p:txBody>
            </p:sp>
            <p:cxnSp>
              <p:nvCxnSpPr>
                <p:cNvPr id="11" name="Straight Connector 38"/>
                <p:cNvCxnSpPr/>
                <p:nvPr/>
              </p:nvCxnSpPr>
              <p:spPr>
                <a:xfrm>
                  <a:off x="247025" y="6389249"/>
                  <a:ext cx="8622676" cy="1587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7" name="Rectangle 34"/>
            <p:cNvSpPr/>
            <p:nvPr/>
          </p:nvSpPr>
          <p:spPr>
            <a:xfrm rot="5400000">
              <a:off x="801568" y="3274246"/>
              <a:ext cx="6134441" cy="6349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000000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rtlCol="0">
            <a:normAutofit/>
          </a:bodyPr>
          <a:lstStyle>
            <a:lvl1pPr marL="0" indent="0">
              <a:lnSpc>
                <a:spcPct val="120000"/>
              </a:lnSpc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7AE8C-775D-4C0B-98CE-7C48778305D5}" type="datetimeFigureOut">
              <a:rPr lang="en-US">
                <a:solidFill>
                  <a:srgbClr val="7C8F97">
                    <a:lumMod val="60000"/>
                    <a:lumOff val="40000"/>
                  </a:srgbClr>
                </a:solidFill>
              </a:rPr>
              <a:pPr>
                <a:defRPr/>
              </a:pPr>
              <a:t>11/18/2014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A7A7F-B410-4268-AFD6-2994930D2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5621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182575" y="173040"/>
            <a:ext cx="8778875" cy="6511925"/>
            <a:chOff x="182880" y="173699"/>
            <a:chExt cx="8778240" cy="6510602"/>
          </a:xfrm>
        </p:grpSpPr>
        <p:pic>
          <p:nvPicPr>
            <p:cNvPr id="6" name="Picture 35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8" name="Rectangle 37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srgbClr val="000000"/>
                  </a:solidFill>
                  <a:latin typeface="Calisto MT"/>
                </a:endParaRPr>
              </a:p>
            </p:txBody>
          </p:sp>
          <p:cxnSp>
            <p:nvCxnSpPr>
              <p:cNvPr id="9" name="Straight Connector 38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0" name="Rectangle 14"/>
          <p:cNvSpPr/>
          <p:nvPr/>
        </p:nvSpPr>
        <p:spPr>
          <a:xfrm>
            <a:off x="255588" y="4203703"/>
            <a:ext cx="8623300" cy="635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srgbClr val="000000"/>
              </a:solidFill>
              <a:latin typeface="Calisto MT"/>
            </a:endParaRPr>
          </a:p>
        </p:txBody>
      </p:sp>
      <p:sp>
        <p:nvSpPr>
          <p:cNvPr id="11" name="Rectangle 19"/>
          <p:cNvSpPr/>
          <p:nvPr/>
        </p:nvSpPr>
        <p:spPr>
          <a:xfrm>
            <a:off x="255588" y="4203703"/>
            <a:ext cx="8623300" cy="635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srgbClr val="000000"/>
              </a:solidFill>
              <a:latin typeface="Calisto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71" y="4287833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3"/>
            <a:ext cx="8421624" cy="3783107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71" y="5271249"/>
            <a:ext cx="8021977" cy="1013011"/>
          </a:xfrm>
        </p:spPr>
        <p:txBody>
          <a:bodyPr rtlCol="0">
            <a:normAutofit/>
          </a:bodyPr>
          <a:lstStyle>
            <a:lvl1pPr marL="0" indent="0">
              <a:spcBef>
                <a:spcPts val="3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09D38-B7DD-4811-8DB4-8CCE82203F22}" type="datetimeFigureOut">
              <a:rPr lang="en-US">
                <a:solidFill>
                  <a:srgbClr val="7C8F97">
                    <a:lumMod val="60000"/>
                    <a:lumOff val="40000"/>
                  </a:srgbClr>
                </a:solidFill>
              </a:rPr>
              <a:pPr>
                <a:defRPr/>
              </a:pPr>
              <a:t>11/18/2014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76853-1C20-4D1E-A68C-C9D5EBB467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2012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82575" y="173040"/>
            <a:ext cx="8778875" cy="6511925"/>
            <a:chOff x="182880" y="173699"/>
            <a:chExt cx="8778240" cy="6510602"/>
          </a:xfrm>
        </p:grpSpPr>
        <p:pic>
          <p:nvPicPr>
            <p:cNvPr id="5" name="Picture 20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7" name="Rectangle 22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srgbClr val="000000"/>
                  </a:solidFill>
                  <a:latin typeface="Calisto MT"/>
                </a:endParaRPr>
              </a:p>
            </p:txBody>
          </p:sp>
          <p:cxnSp>
            <p:nvCxnSpPr>
              <p:cNvPr id="8" name="Straight Connector 23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" name="Rectangle 24"/>
              <p:cNvSpPr/>
              <p:nvPr/>
            </p:nvSpPr>
            <p:spPr>
              <a:xfrm>
                <a:off x="247025" y="1611845"/>
                <a:ext cx="8622676" cy="63487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srgbClr val="000000"/>
                  </a:solidFill>
                  <a:latin typeface="Calisto M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D673F-1645-443A-ABD0-18E7C12266ED}" type="datetimeFigureOut">
              <a:rPr lang="en-US">
                <a:solidFill>
                  <a:srgbClr val="7C8F97">
                    <a:lumMod val="60000"/>
                    <a:lumOff val="40000"/>
                  </a:srgbClr>
                </a:solidFill>
              </a:rPr>
              <a:pPr>
                <a:defRPr/>
              </a:pPr>
              <a:t>11/18/2014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47155-B2AB-4C63-A875-40D9882F4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5686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82575" y="173040"/>
            <a:ext cx="8778875" cy="6511925"/>
            <a:chOff x="182880" y="173699"/>
            <a:chExt cx="8778240" cy="6510602"/>
          </a:xfrm>
        </p:grpSpPr>
        <p:pic>
          <p:nvPicPr>
            <p:cNvPr id="5" name="Picture 20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7" name="Rectangle 22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srgbClr val="000000"/>
                  </a:solidFill>
                  <a:latin typeface="Calisto MT"/>
                </a:endParaRPr>
              </a:p>
            </p:txBody>
          </p:sp>
          <p:cxnSp>
            <p:nvCxnSpPr>
              <p:cNvPr id="8" name="Straight Connector 23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9" name="Rectangle 25"/>
          <p:cNvSpPr/>
          <p:nvPr/>
        </p:nvSpPr>
        <p:spPr>
          <a:xfrm rot="5400000">
            <a:off x="4242594" y="3274219"/>
            <a:ext cx="6135688" cy="635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srgbClr val="000000"/>
              </a:solidFill>
              <a:latin typeface="Calisto MT"/>
            </a:endParaRPr>
          </a:p>
        </p:txBody>
      </p:sp>
      <p:sp>
        <p:nvSpPr>
          <p:cNvPr id="10" name="Rectangle 17"/>
          <p:cNvSpPr/>
          <p:nvPr/>
        </p:nvSpPr>
        <p:spPr>
          <a:xfrm rot="5400000">
            <a:off x="4242594" y="3274219"/>
            <a:ext cx="6135688" cy="635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srgbClr val="000000"/>
              </a:solidFill>
              <a:latin typeface="Calisto MT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5" y="609601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42" y="609601"/>
            <a:ext cx="6279777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74853-39D4-48A7-80CB-0A52BBCD6BB2}" type="datetimeFigureOut">
              <a:rPr lang="en-US">
                <a:solidFill>
                  <a:srgbClr val="7C8F97">
                    <a:lumMod val="60000"/>
                    <a:lumOff val="40000"/>
                  </a:srgbClr>
                </a:solidFill>
              </a:rPr>
              <a:pPr>
                <a:defRPr/>
              </a:pPr>
              <a:t>11/18/2014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D695F-65C0-4D5E-A715-8C7E5A823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1174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1625" y="228614"/>
            <a:ext cx="8540750" cy="5870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1645" y="6245225"/>
            <a:ext cx="2289175" cy="476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13" y="6245225"/>
            <a:ext cx="2289175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EEC92013-6C8D-E54D-93A7-BE9860524D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1923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7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8DA14-3DD2-4903-87F0-0E7416242E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12527"/>
      </p:ext>
    </p:extLst>
  </p:cSld>
  <p:clrMapOvr>
    <a:masterClrMapping/>
  </p:clrMapOvr>
  <p:transition>
    <p:pull dir="l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2DB1-47F7-974F-9CF7-D56F693492C5}" type="datetime1">
              <a:rPr lang="en-US" smtClean="0"/>
              <a:pPr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2B3FB-C14C-1B45-B2C0-8555EBECE7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pictureCaptionBacking.png"/>
          <p:cNvPicPr>
            <a:picLocks noChangeAspect="1"/>
          </p:cNvPicPr>
          <p:nvPr/>
        </p:nvPicPr>
        <p:blipFill>
          <a:blip r:embed="rId2"/>
          <a:srcRect l="52272" t="8889" r="5152" b="16566"/>
          <a:stretch>
            <a:fillRect/>
          </a:stretch>
        </p:blipFill>
        <p:spPr>
          <a:xfrm>
            <a:off x="4594416" y="663402"/>
            <a:ext cx="3893127" cy="51123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5488" y="1143000"/>
            <a:ext cx="3792537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8" y="2618815"/>
            <a:ext cx="3792537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9942" y="864971"/>
            <a:ext cx="3422075" cy="4709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BackingColor.jpg"/>
          <p:cNvPicPr>
            <a:picLocks noChangeAspect="1"/>
          </p:cNvPicPr>
          <p:nvPr/>
        </p:nvPicPr>
        <p:blipFill>
          <a:blip r:embed="rId2"/>
          <a:srcRect l="469" t="13915"/>
          <a:stretch>
            <a:fillRect/>
          </a:stretch>
        </p:blipFill>
        <p:spPr>
          <a:xfrm>
            <a:off x="1613903" y="699261"/>
            <a:ext cx="5916194" cy="3837695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DFDFD"/>
            </a:solidFill>
            <a:miter lim="800000"/>
          </a:ln>
          <a:effectLst>
            <a:outerShdw blurRad="57150" dist="37500" dir="7560000" sy="98000" kx="80000" ky="63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3B6C-A73C-C742-B7E9-393E512AA390}" type="datetime1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11/18/2014</a:t>
            </a:fld>
            <a:endParaRPr lang="en-US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F86F-8E06-994E-BC58-E73F4FB5172B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143007"/>
            <a:ext cx="5724862" cy="184696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994212"/>
            <a:ext cx="5724862" cy="100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3359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ABC19-0823-6945-951A-69F61ACE2B0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11/18/2014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9A826-0590-E749-81AA-B2969E1A142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6437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hotoBacking-r.png"/>
          <p:cNvPicPr>
            <a:picLocks noChangeAspect="1"/>
          </p:cNvPicPr>
          <p:nvPr/>
        </p:nvPicPr>
        <p:blipFill>
          <a:blip r:embed="rId2"/>
          <a:srcRect l="17353" t="9412" r="17500" b="32353"/>
          <a:stretch>
            <a:fillRect/>
          </a:stretch>
        </p:blipFill>
        <p:spPr>
          <a:xfrm>
            <a:off x="1586773" y="645459"/>
            <a:ext cx="5957047" cy="39937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1"/>
            <a:ext cx="2133600" cy="273051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9D1D110F-3F4E-48D9-B8AA-5D0E825AFDBA}" type="datetime1">
              <a:rPr lang="en-US" smtClean="0">
                <a:solidFill>
                  <a:srgbClr val="E8E9D1">
                    <a:lumMod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E8E9D1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1"/>
            <a:ext cx="2895600" cy="273051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E8E9D1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1"/>
            <a:ext cx="2133600" cy="273051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687D7A59-36E2-48B9-B146-C1E59501F63F}" type="slidenum">
              <a:rPr lang="en-US" smtClean="0">
                <a:solidFill>
                  <a:srgbClr val="E8E9D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8E9D1">
                  <a:lumMod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35" y="4953001"/>
            <a:ext cx="8095130" cy="857251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435" y="5791200"/>
            <a:ext cx="8095130" cy="50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64792" y="804672"/>
            <a:ext cx="5638800" cy="3657600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8214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30" y="2514600"/>
            <a:ext cx="8162365" cy="914400"/>
          </a:xfrm>
        </p:spPr>
        <p:txBody>
          <a:bodyPr anchor="b" anchorCtr="0"/>
          <a:lstStyle>
            <a:lvl1pPr algn="ctr">
              <a:defRPr sz="5400" b="0" cap="none" baseline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30" y="3429000"/>
            <a:ext cx="8162365" cy="701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2F732DB1-47F7-974F-9CF7-D56F693492C5}" type="datetime1">
              <a:rPr lang="en-US" smtClean="0">
                <a:solidFill>
                  <a:srgbClr val="E8E9D1">
                    <a:lumMod val="75000"/>
                  </a:srgbClr>
                </a:solidFill>
                <a:latin typeface="Calisto MT"/>
              </a:rPr>
              <a:pPr/>
              <a:t>11/18/2014</a:t>
            </a:fld>
            <a:endParaRPr lang="en-US">
              <a:solidFill>
                <a:srgbClr val="E8E9D1">
                  <a:lumMod val="75000"/>
                </a:srgb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E8E9D1">
                  <a:lumMod val="75000"/>
                </a:srgb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882B3FB-C14C-1B45-B2C0-8555EBECE7E1}" type="slidenum">
              <a:rPr lang="en-US" smtClean="0">
                <a:solidFill>
                  <a:srgbClr val="E8E9D1">
                    <a:lumMod val="75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E8E9D1">
                  <a:lumMod val="75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4255463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5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5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2DB1-47F7-974F-9CF7-D56F693492C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11/18/2014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2B3FB-C14C-1B45-B2C0-8555EBECE7E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7937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98613"/>
            <a:ext cx="3773488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2174876"/>
            <a:ext cx="3773488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98613"/>
            <a:ext cx="3776472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3776472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2DB1-47F7-974F-9CF7-D56F693492C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11/18/2014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2B3FB-C14C-1B45-B2C0-8555EBECE7E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10547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11/18/2014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1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581746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5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11/18/2014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5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697285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11/18/2014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5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5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510641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ABC19-0823-6945-951A-69F61ACE2B0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11/18/2014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9A826-0590-E749-81AA-B2969E1A142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970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07" y="462896"/>
            <a:ext cx="7718425" cy="828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9" y="1598613"/>
            <a:ext cx="7718424" cy="45720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2DB1-47F7-974F-9CF7-D56F693492C5}" type="datetime1">
              <a:rPr lang="en-US" smtClean="0"/>
              <a:pPr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2B3FB-C14C-1B45-B2C0-8555EBECE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9CF7-9CFF-0242-83D0-051A22FB6823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11/18/2014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0EC4-E028-814B-B4DA-EE027373812F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1047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63" y="1143000"/>
            <a:ext cx="3807662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199" y="605131"/>
            <a:ext cx="3776472" cy="55654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63" y="2618815"/>
            <a:ext cx="3807662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2DB1-47F7-974F-9CF7-D56F693492C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11/18/2014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2B3FB-C14C-1B45-B2C0-8555EBECE7E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92141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2DB1-47F7-974F-9CF7-D56F693492C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11/18/2014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2B3FB-C14C-1B45-B2C0-8555EBECE7E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0" name="Picture 9" descr="pictureCaptionBacking.png"/>
          <p:cNvPicPr>
            <a:picLocks noChangeAspect="1"/>
          </p:cNvPicPr>
          <p:nvPr/>
        </p:nvPicPr>
        <p:blipFill>
          <a:blip r:embed="rId2"/>
          <a:srcRect l="52272" t="8889" r="5152" b="16566"/>
          <a:stretch>
            <a:fillRect/>
          </a:stretch>
        </p:blipFill>
        <p:spPr>
          <a:xfrm>
            <a:off x="4594416" y="663402"/>
            <a:ext cx="3893127" cy="51123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5488" y="1143000"/>
            <a:ext cx="3792537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8" y="2618815"/>
            <a:ext cx="3792537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9942" y="864971"/>
            <a:ext cx="3422075" cy="4709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563655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07" y="462896"/>
            <a:ext cx="7718425" cy="828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9" y="1598613"/>
            <a:ext cx="7718424" cy="45720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2DB1-47F7-974F-9CF7-D56F693492C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11/18/2014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2B3FB-C14C-1B45-B2C0-8555EBECE7E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7064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685803"/>
            <a:ext cx="1066800" cy="5484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8" y="685760"/>
            <a:ext cx="6437312" cy="548222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2DB1-47F7-974F-9CF7-D56F693492C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11/18/2014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2B3FB-C14C-1B45-B2C0-8555EBECE7E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9925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1625" y="228614"/>
            <a:ext cx="8540750" cy="5870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1645" y="6245225"/>
            <a:ext cx="2289175" cy="476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13" y="6245225"/>
            <a:ext cx="2289175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EEC92013-6C8D-E54D-93A7-BE9860524D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7044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59575" y="6149977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8DA14-3DD2-4903-87F0-0E7416242E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97387"/>
      </p:ext>
    </p:extLst>
  </p:cSld>
  <p:clrMapOvr>
    <a:masterClrMapping/>
  </p:clrMapOvr>
  <p:transition>
    <p:pull dir="ld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ea typeface="ＭＳ Ｐゴシック" charset="0"/>
                <a:cs typeface="ＭＳ Ｐゴシック" charset="0"/>
              </a:defRPr>
            </a:lvl1pPr>
          </a:lstStyle>
          <a:p>
            <a:fld id="{489E1F39-B614-F140-9DE3-47067CEF1218}" type="datetime1">
              <a:rPr lang="en-US">
                <a:solidFill>
                  <a:prstClr val="white"/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4C719-95EF-C942-AE91-13D8F4A0D950}" type="slidenum">
              <a:rPr lang="en-US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288868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ea typeface="ＭＳ Ｐゴシック" charset="0"/>
                <a:cs typeface="ＭＳ Ｐゴシック" charset="0"/>
              </a:defRPr>
            </a:lvl1pPr>
          </a:lstStyle>
          <a:p>
            <a:fld id="{3A0EFAA6-3830-324C-BB65-86369E9F9E9A}" type="datetime1">
              <a:rPr lang="en-US">
                <a:solidFill>
                  <a:prstClr val="white"/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A2946-BCC7-1542-AE88-35DD46AAB400}" type="slidenum">
              <a:rPr lang="en-US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23887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2EF1C-CE6A-3448-9FDA-492A37020EBB}" type="slidenum">
              <a:rPr lang="en-US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3333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685803"/>
            <a:ext cx="1066800" cy="5484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8" y="685760"/>
            <a:ext cx="6437312" cy="548222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2DB1-47F7-974F-9CF7-D56F693492C5}" type="datetime1">
              <a:rPr lang="en-US" smtClean="0"/>
              <a:pPr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2B3FB-C14C-1B45-B2C0-8555EBECE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ea typeface="ＭＳ Ｐゴシック" charset="0"/>
                <a:cs typeface="ＭＳ Ｐゴシック" charset="0"/>
              </a:defRPr>
            </a:lvl1pPr>
          </a:lstStyle>
          <a:p>
            <a:fld id="{A9AF7A66-A4D5-9741-9C4D-ADF5E0A425C4}" type="datetime1">
              <a:rPr lang="en-US">
                <a:solidFill>
                  <a:prstClr val="white"/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B0113-9BC6-4D4D-90ED-9A045824949E}" type="slidenum">
              <a:rPr lang="en-US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380451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3215AA-679F-2042-8293-08529072AEF9}" type="slidenum">
              <a:rPr lang="en-US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459689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ea typeface="ＭＳ Ｐゴシック" charset="0"/>
                <a:cs typeface="ＭＳ Ｐゴシック" charset="0"/>
              </a:defRPr>
            </a:lvl1pPr>
          </a:lstStyle>
          <a:p>
            <a:fld id="{BBDA98A9-3CD7-2A43-89BF-DC1AE7D306F5}" type="datetime1">
              <a:rPr lang="en-US">
                <a:solidFill>
                  <a:prstClr val="white"/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94E17-860C-1545-90B7-947ADAA6916D}" type="slidenum">
              <a:rPr lang="en-US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28276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ea typeface="ＭＳ Ｐゴシック" charset="0"/>
                <a:cs typeface="ＭＳ Ｐゴシック" charset="0"/>
              </a:defRPr>
            </a:lvl1pPr>
          </a:lstStyle>
          <a:p>
            <a:fld id="{12F0BA50-5B12-2F45-BD67-225253CBA60C}" type="datetime1">
              <a:rPr lang="en-US">
                <a:solidFill>
                  <a:prstClr val="white"/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FBDAE-F97C-0247-87BA-7D2720B935F0}" type="slidenum">
              <a:rPr lang="en-US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669900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511C4E-AC27-DA46-B6A4-62D80A8CE272}" type="slidenum">
              <a:rPr lang="en-US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93070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824ED-5826-DA4F-A70C-729496A83EDF}" type="slidenum">
              <a:rPr lang="en-US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393232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5E459-A541-6B47-9D9E-EE07DEFFB15B}" type="slidenum">
              <a:rPr lang="en-US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914286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44607-FF70-6643-8F51-B717F0265CFA}" type="slidenum">
              <a:rPr lang="en-US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846722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3E1AE4A-7562-C34B-8149-50AFCFA94847}" type="slidenum">
              <a:rPr lang="en-US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229047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9" y="1600240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24" y="1600240"/>
            <a:ext cx="4194175" cy="449897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1645" y="6245225"/>
            <a:ext cx="2289175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13" y="6245225"/>
            <a:ext cx="2289175" cy="476251"/>
          </a:xfrm>
        </p:spPr>
        <p:txBody>
          <a:bodyPr/>
          <a:lstStyle>
            <a:lvl1pPr>
              <a:defRPr/>
            </a:lvl1pPr>
          </a:lstStyle>
          <a:p>
            <a:fld id="{9B88BEB9-3750-354A-836C-6826949C00BB}" type="slidenum">
              <a:rPr lang="en-US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9265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DE26-9C14-404F-A523-E928C5A31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A7E4-4CF4-4BB9-A8A3-A659E07C853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1293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B43771-1C8C-864A-9BBC-09FD217485DB}" type="slidenum">
              <a:rPr lang="en-US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7368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411E962-CC28-414D-8C95-D98D6928F1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41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DE26-9C14-404F-A523-E928C5A31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A7E4-4CF4-4BB9-A8A3-A659E07C853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427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DE26-9C14-404F-A523-E928C5A31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A7E4-4CF4-4BB9-A8A3-A659E07C853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860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DE26-9C14-404F-A523-E928C5A31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A7E4-4CF4-4BB9-A8A3-A659E07C853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8828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DE26-9C14-404F-A523-E928C5A31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A7E4-4CF4-4BB9-A8A3-A659E07C853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9673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DE26-9C14-404F-A523-E928C5A31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A7E4-4CF4-4BB9-A8A3-A659E07C853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5102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DE26-9C14-404F-A523-E928C5A31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A7E4-4CF4-4BB9-A8A3-A659E07C853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4128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DE26-9C14-404F-A523-E928C5A31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A7E4-4CF4-4BB9-A8A3-A659E07C853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1956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DE26-9C14-404F-A523-E928C5A31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A7E4-4CF4-4BB9-A8A3-A659E07C853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532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DE26-9C14-404F-A523-E928C5A31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A7E4-4CF4-4BB9-A8A3-A659E07C853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29256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DE26-9C14-404F-A523-E928C5A31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A7E4-4CF4-4BB9-A8A3-A659E07C853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568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1625" y="228614"/>
            <a:ext cx="8540750" cy="5870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1645" y="6245225"/>
            <a:ext cx="2289175" cy="476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13" y="6245225"/>
            <a:ext cx="2289175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EEC92013-6C8D-E54D-93A7-BE9860524D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75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B1DA-ED9B-4C16-90BA-D2F7C1A70B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810D3-8994-4FB8-A267-DB7DA3869F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98980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B1DA-ED9B-4C16-90BA-D2F7C1A70B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810D3-8994-4FB8-A267-DB7DA3869F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8930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B1DA-ED9B-4C16-90BA-D2F7C1A70B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810D3-8994-4FB8-A267-DB7DA3869F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817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B1DA-ED9B-4C16-90BA-D2F7C1A70B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810D3-8994-4FB8-A267-DB7DA3869F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9504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B1DA-ED9B-4C16-90BA-D2F7C1A70B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810D3-8994-4FB8-A267-DB7DA3869F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09547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B1DA-ED9B-4C16-90BA-D2F7C1A70B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810D3-8994-4FB8-A267-DB7DA3869F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882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B1DA-ED9B-4C16-90BA-D2F7C1A70B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810D3-8994-4FB8-A267-DB7DA3869F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2549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B1DA-ED9B-4C16-90BA-D2F7C1A70B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810D3-8994-4FB8-A267-DB7DA3869F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43316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B1DA-ED9B-4C16-90BA-D2F7C1A70B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810D3-8994-4FB8-A267-DB7DA3869F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10025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B1DA-ED9B-4C16-90BA-D2F7C1A70B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810D3-8994-4FB8-A267-DB7DA3869F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7540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BackingColor.jpg"/>
          <p:cNvPicPr>
            <a:picLocks noChangeAspect="1"/>
          </p:cNvPicPr>
          <p:nvPr/>
        </p:nvPicPr>
        <p:blipFill>
          <a:blip r:embed="rId2"/>
          <a:srcRect l="469" t="13915"/>
          <a:stretch>
            <a:fillRect/>
          </a:stretch>
        </p:blipFill>
        <p:spPr>
          <a:xfrm>
            <a:off x="1613903" y="699261"/>
            <a:ext cx="5916194" cy="3837695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DFDFD"/>
            </a:solidFill>
            <a:miter lim="800000"/>
          </a:ln>
          <a:effectLst>
            <a:outerShdw blurRad="57150" dist="37500" dir="7560000" sy="98000" kx="80000" ky="63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3B6C-A73C-C742-B7E9-393E512AA390}" type="datetime1">
              <a:rPr lang="en-US" smtClean="0"/>
              <a:pPr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F86F-8E06-994E-BC58-E73F4FB517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143007"/>
            <a:ext cx="5724862" cy="184696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994212"/>
            <a:ext cx="5724862" cy="100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B1DA-ED9B-4C16-90BA-D2F7C1A70B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810D3-8994-4FB8-A267-DB7DA3869F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8295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75" y="3648076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5048251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4875" y="3648076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5048251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1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fld id="{B2C16561-2AD2-FC43-AD1B-14EC8B4DCACF}" type="slidenum">
              <a:rPr lang="en-US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5873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CE70D-C10C-A743-BC22-4C2AB7752FCD}" type="slidenum">
              <a:rPr lang="en-US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0389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99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fld id="{640AF4E9-A06D-EA4C-9AD8-9B282E7DD60A}" type="slidenum">
              <a:rPr lang="en-US">
                <a:solidFill>
                  <a:srgbClr val="DDE9EC"/>
                </a:solidFill>
              </a:rPr>
              <a:pPr/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99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09A690-A4F4-AE4C-8CF0-CEA70F9F60BA}" type="slidenum">
              <a:rPr lang="en-US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314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2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3E631-2B39-6442-9F49-0D3A90FE88F4}" type="slidenum">
              <a:rPr lang="en-US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9142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3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BFC9AA-286E-6F4D-9F0C-542F9E70CAD7}" type="slidenum">
              <a:rPr lang="en-US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073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Arial" pitchFamily="1" charset="0"/>
            </a:endParaRPr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3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A19768-36CA-784B-BE4C-3AC5770E8280}" type="slidenum">
              <a:rPr lang="en-US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0236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Arial" pitchFamily="1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 rot="5400000">
            <a:off x="3160722" y="3324227"/>
            <a:ext cx="603567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prstClr val="black"/>
              </a:solidFill>
              <a:latin typeface="Arial" pitchFamily="1" charset="0"/>
            </a:endParaRPr>
          </a:p>
        </p:txBody>
      </p:sp>
      <p:sp>
        <p:nvSpPr>
          <p:cNvPr id="7" name="Isosceles Triangle 6"/>
          <p:cNvSpPr>
            <a:spLocks noChangeAspect="1"/>
          </p:cNvSpPr>
          <p:nvPr/>
        </p:nvSpPr>
        <p:spPr>
          <a:xfrm rot="5400000">
            <a:off x="419103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4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48940-F7E5-9C47-A160-C61FA554741A}" type="slidenum">
              <a:rPr lang="en-US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7376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 pitchFamily="1" charset="0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3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2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1C312-441C-9B47-803C-FD6171F6CD50}" type="slidenum">
              <a:rPr lang="en-US">
                <a:solidFill>
                  <a:srgbClr val="DDE9EC"/>
                </a:solidFill>
              </a:rPr>
              <a:pPr/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76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ABC19-0823-6945-951A-69F61ACE2B09}" type="datetimeFigureOut">
              <a:rPr lang="en-US" smtClean="0"/>
              <a:pPr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9A826-0590-E749-81AA-B2969E1A1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F2B4B-24FC-D44E-AF0D-3C546383FAC1}" type="slidenum">
              <a:rPr lang="en-US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173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Arial" pitchFamily="1" charset="0"/>
            </a:endParaRPr>
          </a:p>
        </p:txBody>
      </p:sp>
      <p:sp>
        <p:nvSpPr>
          <p:cNvPr id="5" name="Isosceles Triangle 4"/>
          <p:cNvSpPr>
            <a:spLocks noChangeAspect="1"/>
          </p:cNvSpPr>
          <p:nvPr/>
        </p:nvSpPr>
        <p:spPr>
          <a:xfrm rot="5400000">
            <a:off x="419103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 rot="5400000">
            <a:off x="3630619" y="3201988"/>
            <a:ext cx="585152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Arial" pitchFamily="1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CB596-DEA2-7642-ADA6-899B1D62AB18}" type="slidenum">
              <a:rPr lang="en-US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141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9" y="1600214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20" y="1600214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1645" y="6245225"/>
            <a:ext cx="2289175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13" y="6245225"/>
            <a:ext cx="2289175" cy="476251"/>
          </a:xfrm>
        </p:spPr>
        <p:txBody>
          <a:bodyPr/>
          <a:lstStyle>
            <a:lvl1pPr>
              <a:defRPr/>
            </a:lvl1pPr>
          </a:lstStyle>
          <a:p>
            <a:fld id="{671AC535-4A18-F648-A596-30ECF0F52FF2}" type="slidenum">
              <a:rPr lang="en-US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0959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fld id="{E4243811-B321-9A4B-9E71-09D592642A70}" type="slidenum">
              <a:rPr lang="en-US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594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9" y="1600200"/>
            <a:ext cx="4194175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20" y="1600200"/>
            <a:ext cx="4194175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1629" y="3925901"/>
            <a:ext cx="4194175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20" y="3925901"/>
            <a:ext cx="4194175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1645" y="6245225"/>
            <a:ext cx="2289175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13" y="6245225"/>
            <a:ext cx="2289175" cy="476251"/>
          </a:xfrm>
        </p:spPr>
        <p:txBody>
          <a:bodyPr/>
          <a:lstStyle>
            <a:lvl1pPr>
              <a:defRPr/>
            </a:lvl1pPr>
          </a:lstStyle>
          <a:p>
            <a:fld id="{DA2D2F88-8C31-B94F-A95E-D596F80B9D98}" type="slidenum">
              <a:rPr lang="en-US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3194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1625" y="1600214"/>
            <a:ext cx="8540750" cy="4498975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1645" y="6245225"/>
            <a:ext cx="2289175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13" y="6245225"/>
            <a:ext cx="2289175" cy="476251"/>
          </a:xfrm>
        </p:spPr>
        <p:txBody>
          <a:bodyPr/>
          <a:lstStyle>
            <a:lvl1pPr>
              <a:defRPr/>
            </a:lvl1pPr>
          </a:lstStyle>
          <a:p>
            <a:fld id="{4EF7F991-B723-1846-812E-775379C37057}" type="slidenum">
              <a:rPr lang="en-US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1544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8540750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625" y="3925901"/>
            <a:ext cx="8540750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1645" y="6245225"/>
            <a:ext cx="2289175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13" y="6245225"/>
            <a:ext cx="2289175" cy="476251"/>
          </a:xfrm>
        </p:spPr>
        <p:txBody>
          <a:bodyPr/>
          <a:lstStyle>
            <a:lvl1pPr>
              <a:defRPr/>
            </a:lvl1pPr>
          </a:lstStyle>
          <a:p>
            <a:fld id="{9FAD78C7-9B10-9747-9F3B-190B8D4E4533}" type="slidenum">
              <a:rPr lang="en-US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999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9" y="1600214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20" y="1600214"/>
            <a:ext cx="4194175" cy="4498975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1645" y="6245225"/>
            <a:ext cx="2289175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13" y="6245225"/>
            <a:ext cx="2289175" cy="476251"/>
          </a:xfrm>
        </p:spPr>
        <p:txBody>
          <a:bodyPr/>
          <a:lstStyle>
            <a:lvl1pPr>
              <a:defRPr/>
            </a:lvl1pPr>
          </a:lstStyle>
          <a:p>
            <a:fld id="{1829CA8B-2B80-9B41-BB87-AACA841C9F6F}" type="slidenum">
              <a:rPr lang="en-US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9793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160C8C-99C8-0A42-8486-9493F44A65A8}" type="slidenum">
              <a:rPr lang="en-US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8111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760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hotoBacking-r.png"/>
          <p:cNvPicPr>
            <a:picLocks noChangeAspect="1"/>
          </p:cNvPicPr>
          <p:nvPr/>
        </p:nvPicPr>
        <p:blipFill>
          <a:blip r:embed="rId2"/>
          <a:srcRect l="17353" t="9412" r="17500" b="32353"/>
          <a:stretch>
            <a:fillRect/>
          </a:stretch>
        </p:blipFill>
        <p:spPr>
          <a:xfrm>
            <a:off x="1586773" y="645459"/>
            <a:ext cx="5957047" cy="39937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1"/>
            <a:ext cx="2133600" cy="273051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1"/>
            <a:ext cx="2895600" cy="273051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1"/>
            <a:ext cx="2133600" cy="273051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35" y="4953001"/>
            <a:ext cx="8095130" cy="857251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435" y="5791200"/>
            <a:ext cx="8095130" cy="50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64792" y="804672"/>
            <a:ext cx="5638800" cy="3657600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950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983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683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305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99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380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55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527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90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134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30" y="2514600"/>
            <a:ext cx="8162365" cy="914400"/>
          </a:xfrm>
        </p:spPr>
        <p:txBody>
          <a:bodyPr anchor="b" anchorCtr="0"/>
          <a:lstStyle>
            <a:lvl1pPr algn="ctr">
              <a:defRPr sz="5400" b="0" cap="none" baseline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30" y="3429000"/>
            <a:ext cx="8162365" cy="701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2F732DB1-47F7-974F-9CF7-D56F693492C5}" type="datetime1">
              <a:rPr lang="en-US" smtClean="0"/>
              <a:pPr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882B3FB-C14C-1B45-B2C0-8555EBECE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176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415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322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67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990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18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80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217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2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523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5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5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2DB1-47F7-974F-9CF7-D56F693492C5}" type="datetime1">
              <a:rPr lang="en-US" smtClean="0"/>
              <a:pPr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2B3FB-C14C-1B45-B2C0-8555EBECE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36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E4CB30E-F345-124B-B752-1D37719B74A8}" type="datetime1">
              <a:rPr lang="en-US"/>
              <a:pPr/>
              <a:t>11/18/2014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57ED22B-0104-FC4C-AF8D-9807359E69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530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343B3BB-EF9B-D247-B663-FCF81A3ED045}" type="datetime1">
              <a:rPr lang="en-US"/>
              <a:pPr/>
              <a:t>11/18/2014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183897A-CF8B-D046-9219-359D2F7B86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017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56420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58264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846544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44225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52042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58629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41880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98613"/>
            <a:ext cx="3773488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2174876"/>
            <a:ext cx="3773488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98613"/>
            <a:ext cx="3776472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3776472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2DB1-47F7-974F-9CF7-D56F693492C5}" type="datetime1">
              <a:rPr lang="en-US" smtClean="0"/>
              <a:pPr/>
              <a:t>11/18/2014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2B3FB-C14C-1B45-B2C0-8555EBECE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3356936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4651801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47061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87117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9" y="1600214"/>
            <a:ext cx="4194175" cy="4498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20" y="1600214"/>
            <a:ext cx="4194175" cy="449897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1645" y="6245225"/>
            <a:ext cx="2289175" cy="476251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13" y="6245225"/>
            <a:ext cx="2289175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D1FD5AA-3228-BE48-9B85-DF703BFDA56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136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59609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40689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0775318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63881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3358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96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10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1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theme" Target="../theme/theme2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" pitchFamily="18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5427" name="Rectangle 3">
            <a:hlinkClick r:id="" action="ppaction://hlinkshowjump?jump=lastslide"/>
          </p:cNvPr>
          <p:cNvSpPr>
            <a:spLocks noChangeArrowheads="1"/>
          </p:cNvSpPr>
          <p:nvPr/>
        </p:nvSpPr>
        <p:spPr bwMode="auto">
          <a:xfrm>
            <a:off x="8932883" y="0"/>
            <a:ext cx="211137" cy="254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" pitchFamily="18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6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8" y="6021389"/>
            <a:ext cx="841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</p:sldLayoutIdLst>
  <p:transition>
    <p:fade/>
  </p:transition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9pPr>
    </p:titleStyle>
    <p:bodyStyle>
      <a:lvl1pPr marL="282575" indent="-282575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Wingdings" charset="0"/>
        <a:buBlip>
          <a:blip r:embed="rId6"/>
        </a:buBlip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6588" indent="-23971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17575" indent="-1666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255713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5938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510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5082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9654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4226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" pitchFamily="18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5427" name="Rectangle 3">
            <a:hlinkClick r:id="" action="ppaction://hlinkshowjump?jump=lastslide"/>
          </p:cNvPr>
          <p:cNvSpPr>
            <a:spLocks noChangeArrowheads="1"/>
          </p:cNvSpPr>
          <p:nvPr/>
        </p:nvSpPr>
        <p:spPr bwMode="auto">
          <a:xfrm>
            <a:off x="8932883" y="0"/>
            <a:ext cx="211137" cy="254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" pitchFamily="18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6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8" y="6021389"/>
            <a:ext cx="841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085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0" r:id="rId1"/>
  </p:sldLayoutIdLst>
  <p:transition>
    <p:fade/>
  </p:transition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9pPr>
    </p:titleStyle>
    <p:bodyStyle>
      <a:lvl1pPr marL="282575" indent="-282575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Wingdings" charset="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6588" indent="-23971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17575" indent="-1666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255713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5938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510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5082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9654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4226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" pitchFamily="18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5427" name="Rectangle 3">
            <a:hlinkClick r:id="" action="ppaction://hlinkshowjump?jump=lastslide"/>
          </p:cNvPr>
          <p:cNvSpPr>
            <a:spLocks noChangeArrowheads="1"/>
          </p:cNvSpPr>
          <p:nvPr/>
        </p:nvSpPr>
        <p:spPr bwMode="auto">
          <a:xfrm>
            <a:off x="8932883" y="0"/>
            <a:ext cx="211137" cy="254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" pitchFamily="18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6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8" y="6021389"/>
            <a:ext cx="841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79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7" r:id="rId1"/>
    <p:sldLayoutId id="2147484538" r:id="rId2"/>
    <p:sldLayoutId id="2147484539" r:id="rId3"/>
    <p:sldLayoutId id="2147484540" r:id="rId4"/>
    <p:sldLayoutId id="2147484541" r:id="rId5"/>
    <p:sldLayoutId id="2147484542" r:id="rId6"/>
    <p:sldLayoutId id="2147484543" r:id="rId7"/>
    <p:sldLayoutId id="2147484544" r:id="rId8"/>
    <p:sldLayoutId id="2147484545" r:id="rId9"/>
    <p:sldLayoutId id="2147484546" r:id="rId10"/>
    <p:sldLayoutId id="2147484547" r:id="rId11"/>
    <p:sldLayoutId id="2147484549" r:id="rId12"/>
  </p:sldLayoutIdLst>
  <p:transition>
    <p:fade/>
  </p:transition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9pPr>
    </p:titleStyle>
    <p:bodyStyle>
      <a:lvl1pPr marL="282575" indent="-282575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Wingdings" charset="0"/>
        <a:buBlip>
          <a:blip r:embed="rId16"/>
        </a:buBlip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6588" indent="-23971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17575" indent="-1666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255713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5938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510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5082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9654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4226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" pitchFamily="18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5427" name="Rectangle 3">
            <a:hlinkClick r:id="" action="ppaction://hlinkshowjump?jump=lastslide"/>
          </p:cNvPr>
          <p:cNvSpPr>
            <a:spLocks noChangeArrowheads="1"/>
          </p:cNvSpPr>
          <p:nvPr/>
        </p:nvSpPr>
        <p:spPr bwMode="auto">
          <a:xfrm>
            <a:off x="8932883" y="0"/>
            <a:ext cx="211137" cy="254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" pitchFamily="18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6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8" y="6021389"/>
            <a:ext cx="841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58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1" r:id="rId1"/>
    <p:sldLayoutId id="2147484552" r:id="rId2"/>
    <p:sldLayoutId id="2147484553" r:id="rId3"/>
    <p:sldLayoutId id="2147484554" r:id="rId4"/>
    <p:sldLayoutId id="2147484555" r:id="rId5"/>
    <p:sldLayoutId id="2147484556" r:id="rId6"/>
    <p:sldLayoutId id="2147484557" r:id="rId7"/>
    <p:sldLayoutId id="2147484558" r:id="rId8"/>
    <p:sldLayoutId id="2147484559" r:id="rId9"/>
    <p:sldLayoutId id="2147484560" r:id="rId10"/>
    <p:sldLayoutId id="2147484561" r:id="rId11"/>
    <p:sldLayoutId id="2147484562" r:id="rId12"/>
    <p:sldLayoutId id="2147484563" r:id="rId13"/>
  </p:sldLayoutIdLst>
  <p:transition>
    <p:fade/>
  </p:transition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9pPr>
    </p:titleStyle>
    <p:bodyStyle>
      <a:lvl1pPr marL="282575" indent="-282575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Wingdings" charset="0"/>
        <a:buBlip>
          <a:blip r:embed="rId17"/>
        </a:buBlip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6588" indent="-23971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17575" indent="-1666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255713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5938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510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5082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9654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4226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1588" y="1"/>
            <a:ext cx="9148762" cy="6851651"/>
            <a:chOff x="1" y="0"/>
            <a:chExt cx="5763" cy="4316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2458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2458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Verdana" charset="0"/>
              </a:endParaRPr>
            </a:p>
          </p:txBody>
        </p:sp>
        <p:grpSp>
          <p:nvGrpSpPr>
            <p:cNvPr id="2561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458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</a:endParaRPr>
              </a:p>
            </p:txBody>
          </p:sp>
          <p:sp>
            <p:nvSpPr>
              <p:cNvPr id="2458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</a:endParaRPr>
              </a:p>
            </p:txBody>
          </p:sp>
          <p:sp>
            <p:nvSpPr>
              <p:cNvPr id="2458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</a:endParaRPr>
              </a:p>
            </p:txBody>
          </p:sp>
          <p:sp>
            <p:nvSpPr>
              <p:cNvPr id="2458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</a:endParaRPr>
              </a:p>
            </p:txBody>
          </p:sp>
          <p:sp>
            <p:nvSpPr>
              <p:cNvPr id="2458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</a:endParaRPr>
              </a:p>
            </p:txBody>
          </p:sp>
          <p:sp>
            <p:nvSpPr>
              <p:cNvPr id="2458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</a:endParaRPr>
              </a:p>
            </p:txBody>
          </p:sp>
          <p:sp>
            <p:nvSpPr>
              <p:cNvPr id="2458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</a:endParaRPr>
              </a:p>
            </p:txBody>
          </p:sp>
          <p:sp>
            <p:nvSpPr>
              <p:cNvPr id="2459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</a:endParaRPr>
              </a:p>
            </p:txBody>
          </p:sp>
          <p:sp>
            <p:nvSpPr>
              <p:cNvPr id="2459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</a:endParaRPr>
              </a:p>
            </p:txBody>
          </p:sp>
          <p:sp>
            <p:nvSpPr>
              <p:cNvPr id="2459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</a:endParaRPr>
              </a:p>
            </p:txBody>
          </p:sp>
          <p:sp>
            <p:nvSpPr>
              <p:cNvPr id="2459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</a:endParaRPr>
              </a:p>
            </p:txBody>
          </p:sp>
          <p:sp>
            <p:nvSpPr>
              <p:cNvPr id="2459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</a:endParaRPr>
              </a:p>
            </p:txBody>
          </p:sp>
          <p:sp>
            <p:nvSpPr>
              <p:cNvPr id="2459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</a:endParaRPr>
              </a:p>
            </p:txBody>
          </p:sp>
        </p:grpSp>
        <p:sp>
          <p:nvSpPr>
            <p:cNvPr id="2459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2459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2459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2459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2460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2460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2460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2460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2460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2460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2460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Verdana" charset="0"/>
              </a:endParaRPr>
            </a:p>
          </p:txBody>
        </p:sp>
        <p:grpSp>
          <p:nvGrpSpPr>
            <p:cNvPr id="2562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460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</a:endParaRPr>
              </a:p>
            </p:txBody>
          </p:sp>
          <p:sp>
            <p:nvSpPr>
              <p:cNvPr id="2460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</a:endParaRPr>
              </a:p>
            </p:txBody>
          </p:sp>
          <p:sp>
            <p:nvSpPr>
              <p:cNvPr id="2461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</a:endParaRPr>
              </a:p>
            </p:txBody>
          </p:sp>
          <p:sp>
            <p:nvSpPr>
              <p:cNvPr id="2461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</a:endParaRPr>
              </a:p>
            </p:txBody>
          </p:sp>
          <p:sp>
            <p:nvSpPr>
              <p:cNvPr id="2461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</a:endParaRPr>
              </a:p>
            </p:txBody>
          </p:sp>
        </p:grpSp>
        <p:sp>
          <p:nvSpPr>
            <p:cNvPr id="2461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2461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Verdana" charset="0"/>
              </a:endParaRPr>
            </a:p>
          </p:txBody>
        </p:sp>
      </p:grpSp>
      <p:sp>
        <p:nvSpPr>
          <p:cNvPr id="2461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26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61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9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61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61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9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defRPr>
            </a:lvl1pPr>
          </a:lstStyle>
          <a:p>
            <a:fld id="{D66C28E3-5154-B94B-9C49-33FE46035D5A}" type="slidenum">
              <a:rPr lang="en-US" smtClean="0"/>
              <a:pPr/>
              <a:t>‹#›</a:t>
            </a:fld>
            <a:endParaRPr lang="en-US" smtClean="0"/>
          </a:p>
        </p:txBody>
      </p:sp>
      <p:sp>
        <p:nvSpPr>
          <p:cNvPr id="2461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5608" name="Picture 44" descr="AZ logo clear background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10" y="6248413"/>
            <a:ext cx="517525" cy="47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45" descr="nasa_logo_clear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20" y="6248403"/>
            <a:ext cx="58261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46" descr="edac_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248401"/>
            <a:ext cx="560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47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6226189"/>
            <a:ext cx="5619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2245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7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" pitchFamily="18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5427" name="Rectangle 3">
            <a:hlinkClick r:id="" action="ppaction://hlinkshowjump?jump=lastslide"/>
          </p:cNvPr>
          <p:cNvSpPr>
            <a:spLocks noChangeArrowheads="1"/>
          </p:cNvSpPr>
          <p:nvPr/>
        </p:nvSpPr>
        <p:spPr bwMode="auto">
          <a:xfrm>
            <a:off x="8932883" y="0"/>
            <a:ext cx="211137" cy="254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" pitchFamily="18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6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8" y="6021389"/>
            <a:ext cx="841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413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  <p:sldLayoutId id="2147484580" r:id="rId8"/>
    <p:sldLayoutId id="2147484581" r:id="rId9"/>
    <p:sldLayoutId id="2147484582" r:id="rId10"/>
    <p:sldLayoutId id="2147484583" r:id="rId11"/>
    <p:sldLayoutId id="2147484584" r:id="rId12"/>
    <p:sldLayoutId id="2147484585" r:id="rId13"/>
  </p:sldLayoutIdLst>
  <p:transition>
    <p:fade/>
  </p:transition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9pPr>
    </p:titleStyle>
    <p:bodyStyle>
      <a:lvl1pPr marL="282575" indent="-282575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Wingdings" charset="0"/>
        <a:buBlip>
          <a:blip r:embed="rId17"/>
        </a:buBlip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6588" indent="-23971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17575" indent="-1666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255713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5938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510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5082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9654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4226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217BB05-83A3-45FE-8C1F-C371AD29A3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985DFA32-3A28-4D2E-BB13-ABBB29DA4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023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7" r:id="rId1"/>
    <p:sldLayoutId id="2147484588" r:id="rId2"/>
    <p:sldLayoutId id="2147484589" r:id="rId3"/>
    <p:sldLayoutId id="2147484590" r:id="rId4"/>
    <p:sldLayoutId id="2147484591" r:id="rId5"/>
    <p:sldLayoutId id="2147484592" r:id="rId6"/>
    <p:sldLayoutId id="2147484593" r:id="rId7"/>
    <p:sldLayoutId id="2147484594" r:id="rId8"/>
    <p:sldLayoutId id="2147484595" r:id="rId9"/>
    <p:sldLayoutId id="2147484596" r:id="rId10"/>
    <p:sldLayoutId id="21474845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63520" y="69851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1028" name="Title Placeholder 21"/>
          <p:cNvSpPr>
            <a:spLocks noGrp="1"/>
          </p:cNvSpPr>
          <p:nvPr>
            <p:ph type="title"/>
          </p:nvPr>
        </p:nvSpPr>
        <p:spPr bwMode="auto">
          <a:xfrm>
            <a:off x="914400" y="274639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49"/>
            <a:ext cx="2476500" cy="476251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49ED233B-DEF6-435F-8492-B0BCCCCE4329}" type="datetimeFigureOut">
              <a:rPr lang="en-US">
                <a:solidFill>
                  <a:srgbClr val="696464"/>
                </a:solidFill>
                <a:latin typeface="Perpetua"/>
              </a:rPr>
              <a:pPr>
                <a:defRPr/>
              </a:pPr>
              <a:t>11/18/2014</a:t>
            </a:fld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4D6049C8-2E44-4543-A721-DE9A0ACE0FF1}" type="slidenum">
              <a:rPr lang="en-US">
                <a:latin typeface="Franklin Gothic Book"/>
              </a:rPr>
              <a:pPr>
                <a:defRPr/>
              </a:pPr>
              <a:t>‹#›</a:t>
            </a:fld>
            <a:endParaRPr lang="en-US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87713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9" r:id="rId1"/>
    <p:sldLayoutId id="2147484600" r:id="rId2"/>
    <p:sldLayoutId id="2147484601" r:id="rId3"/>
    <p:sldLayoutId id="2147484602" r:id="rId4"/>
    <p:sldLayoutId id="2147484603" r:id="rId5"/>
    <p:sldLayoutId id="2147484604" r:id="rId6"/>
    <p:sldLayoutId id="2147484605" r:id="rId7"/>
    <p:sldLayoutId id="2147484606" r:id="rId8"/>
    <p:sldLayoutId id="2147484607" r:id="rId9"/>
    <p:sldLayoutId id="2147484608" r:id="rId10"/>
    <p:sldLayoutId id="214748460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fontAlgn="base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fontAlgn="base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fontAlgn="base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fontAlgn="base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00113" y="244477"/>
            <a:ext cx="7345362" cy="133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00113" y="2133613"/>
            <a:ext cx="7345362" cy="393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4475" y="6372225"/>
            <a:ext cx="2133600" cy="258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pPr>
              <a:defRPr/>
            </a:pPr>
            <a:fld id="{88400FD0-E1F4-48F4-A599-F0790DE9B27E}" type="datetimeFigureOut">
              <a:rPr lang="en-US">
                <a:solidFill>
                  <a:srgbClr val="7C8F97">
                    <a:lumMod val="60000"/>
                    <a:lumOff val="40000"/>
                  </a:srgbClr>
                </a:solidFill>
              </a:rPr>
              <a:pPr>
                <a:defRPr/>
              </a:pPr>
              <a:t>11/18/2014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9475" y="6372238"/>
            <a:ext cx="2895600" cy="257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0BCC1"/>
                </a:solidFill>
                <a:latin typeface="Brush Script MT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63"/>
            <a:ext cx="762000" cy="271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B0BCC1"/>
                </a:solidFill>
                <a:latin typeface="Calisto MT" pitchFamily="18" charset="0"/>
              </a:defRPr>
            </a:lvl1pPr>
          </a:lstStyle>
          <a:p>
            <a:pPr>
              <a:defRPr/>
            </a:pPr>
            <a:fld id="{36243B6D-12C4-4EFD-97BF-D50BC229A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695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12" r:id="rId1"/>
    <p:sldLayoutId id="2147484613" r:id="rId2"/>
    <p:sldLayoutId id="2147484614" r:id="rId3"/>
    <p:sldLayoutId id="2147484615" r:id="rId4"/>
    <p:sldLayoutId id="2147484616" r:id="rId5"/>
    <p:sldLayoutId id="2147484617" r:id="rId6"/>
    <p:sldLayoutId id="2147484618" r:id="rId7"/>
    <p:sldLayoutId id="2147484619" r:id="rId8"/>
    <p:sldLayoutId id="2147484620" r:id="rId9"/>
    <p:sldLayoutId id="2147484621" r:id="rId10"/>
    <p:sldLayoutId id="2147484622" r:id="rId11"/>
    <p:sldLayoutId id="2147484623" r:id="rId12"/>
    <p:sldLayoutId id="2147484624" r:id="rId13"/>
    <p:sldLayoutId id="214748462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rgbClr val="40404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pitchFamily="18" charset="0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Clr>
          <a:srgbClr val="404040"/>
        </a:buClr>
        <a:buFont typeface="Arial" charset="0"/>
        <a:buChar char="•"/>
        <a:defRPr sz="2400" kern="1200">
          <a:solidFill>
            <a:srgbClr val="404040"/>
          </a:solidFill>
          <a:latin typeface="+mn-lt"/>
          <a:ea typeface="+mn-ea"/>
          <a:cs typeface="+mn-cs"/>
        </a:defRPr>
      </a:lvl1pPr>
      <a:lvl2pPr marL="579438" indent="-228600" algn="l" rtl="0" eaLnBrk="0" fontAlgn="base" hangingPunct="0">
        <a:spcBef>
          <a:spcPts val="600"/>
        </a:spcBef>
        <a:spcAft>
          <a:spcPct val="0"/>
        </a:spcAft>
        <a:buClr>
          <a:srgbClr val="B0BCC1"/>
        </a:buClr>
        <a:buFont typeface="Arial" charset="0"/>
        <a:buChar char="•"/>
        <a:defRPr sz="2200" kern="1200">
          <a:solidFill>
            <a:srgbClr val="404040"/>
          </a:solidFill>
          <a:latin typeface="+mn-lt"/>
          <a:ea typeface="+mn-ea"/>
          <a:cs typeface="+mn-cs"/>
        </a:defRPr>
      </a:lvl2pPr>
      <a:lvl3pPr marL="808038" indent="-228600" algn="l" rtl="0" eaLnBrk="0" fontAlgn="base" hangingPunct="0">
        <a:spcBef>
          <a:spcPts val="600"/>
        </a:spcBef>
        <a:spcAft>
          <a:spcPct val="0"/>
        </a:spcAft>
        <a:buClr>
          <a:srgbClr val="404040"/>
        </a:buClr>
        <a:buFont typeface="Arial" charset="0"/>
        <a:buChar char="•"/>
        <a:defRPr sz="2000" kern="1200">
          <a:solidFill>
            <a:srgbClr val="404040"/>
          </a:solidFill>
          <a:latin typeface="+mn-lt"/>
          <a:ea typeface="+mn-ea"/>
          <a:cs typeface="+mn-cs"/>
        </a:defRPr>
      </a:lvl3pPr>
      <a:lvl4pPr marL="1036638" indent="-228600" algn="l" rtl="0" eaLnBrk="0" fontAlgn="base" hangingPunct="0">
        <a:spcBef>
          <a:spcPts val="600"/>
        </a:spcBef>
        <a:spcAft>
          <a:spcPct val="0"/>
        </a:spcAft>
        <a:buClr>
          <a:srgbClr val="B0BCC1"/>
        </a:buClr>
        <a:buFont typeface="Arial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4pPr>
      <a:lvl5pPr marL="1265238" indent="-228600" algn="l" rtl="0" eaLnBrk="0" fontAlgn="base" hangingPunct="0">
        <a:spcBef>
          <a:spcPts val="600"/>
        </a:spcBef>
        <a:spcAft>
          <a:spcPct val="0"/>
        </a:spcAft>
        <a:buClr>
          <a:srgbClr val="404040"/>
        </a:buClr>
        <a:buFont typeface="Arial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" pitchFamily="18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5427" name="Rectangle 3">
            <a:hlinkClick r:id="" action="ppaction://hlinkshowjump?jump=lastslide"/>
          </p:cNvPr>
          <p:cNvSpPr>
            <a:spLocks noChangeArrowheads="1"/>
          </p:cNvSpPr>
          <p:nvPr/>
        </p:nvSpPr>
        <p:spPr bwMode="auto">
          <a:xfrm>
            <a:off x="8932883" y="0"/>
            <a:ext cx="211137" cy="254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" pitchFamily="18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6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8" y="6021389"/>
            <a:ext cx="841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29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8" r:id="rId1"/>
    <p:sldLayoutId id="2147484659" r:id="rId2"/>
  </p:sldLayoutIdLst>
  <p:transition>
    <p:fade/>
  </p:transition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9pPr>
    </p:titleStyle>
    <p:bodyStyle>
      <a:lvl1pPr marL="282575" indent="-282575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Wingdings" charset="0"/>
        <a:buBlip>
          <a:blip r:embed="rId6"/>
        </a:buBlip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6588" indent="-23971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17575" indent="-1666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255713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5938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510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5082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9654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4226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153" y="314979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153" y="1586766"/>
            <a:ext cx="7691719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6BE1EF4-31ED-45C2-AC47-F2718A41336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11/18/2014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1EACD6-A525-4B49-8009-7F09B4461B4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7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1" r:id="rId1"/>
    <p:sldLayoutId id="2147484662" r:id="rId2"/>
    <p:sldLayoutId id="2147484663" r:id="rId3"/>
    <p:sldLayoutId id="2147484664" r:id="rId4"/>
    <p:sldLayoutId id="2147484665" r:id="rId5"/>
    <p:sldLayoutId id="2147484666" r:id="rId6"/>
    <p:sldLayoutId id="2147484667" r:id="rId7"/>
    <p:sldLayoutId id="2147484668" r:id="rId8"/>
    <p:sldLayoutId id="2147484669" r:id="rId9"/>
    <p:sldLayoutId id="2147484670" r:id="rId10"/>
    <p:sldLayoutId id="2147484671" r:id="rId11"/>
    <p:sldLayoutId id="2147484672" r:id="rId12"/>
    <p:sldLayoutId id="2147484673" r:id="rId13"/>
    <p:sldLayoutId id="2147484674" r:id="rId14"/>
    <p:sldLayoutId id="214748467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400"/>
        </a:spcBef>
        <a:buSzPct val="90000"/>
        <a:buFont typeface="Wingdings" pitchFamily="2" charset="2"/>
        <a:buChar char="v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3650" indent="-34925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33655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46275" indent="-346075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" pitchFamily="18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5427" name="Rectangle 3">
            <a:hlinkClick r:id="" action="ppaction://hlinkshowjump?jump=lastslide"/>
          </p:cNvPr>
          <p:cNvSpPr>
            <a:spLocks noChangeArrowheads="1"/>
          </p:cNvSpPr>
          <p:nvPr/>
        </p:nvSpPr>
        <p:spPr bwMode="auto">
          <a:xfrm>
            <a:off x="8932883" y="0"/>
            <a:ext cx="211137" cy="254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" pitchFamily="18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6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8" y="6021389"/>
            <a:ext cx="841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</p:sldLayoutIdLst>
  <p:transition>
    <p:fade/>
  </p:transition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9pPr>
    </p:titleStyle>
    <p:bodyStyle>
      <a:lvl1pPr marL="282575" indent="-282575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Wingdings" charset="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6588" indent="-23971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17575" indent="-1666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255713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5938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510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5082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9654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4226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" pitchFamily="18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5427" name="Rectangle 3">
            <a:hlinkClick r:id="" action="ppaction://hlinkshowjump?jump=lastslide"/>
          </p:cNvPr>
          <p:cNvSpPr>
            <a:spLocks noChangeArrowheads="1"/>
          </p:cNvSpPr>
          <p:nvPr/>
        </p:nvSpPr>
        <p:spPr bwMode="auto">
          <a:xfrm>
            <a:off x="8932883" y="0"/>
            <a:ext cx="211137" cy="254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" pitchFamily="18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6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8" y="6021389"/>
            <a:ext cx="841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45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7" r:id="rId1"/>
    <p:sldLayoutId id="2147484678" r:id="rId2"/>
  </p:sldLayoutIdLst>
  <p:transition>
    <p:fade/>
  </p:transition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184B81"/>
          </a:solidFill>
          <a:latin typeface="Arial" pitchFamily="34" charset="0"/>
        </a:defRPr>
      </a:lvl9pPr>
    </p:titleStyle>
    <p:bodyStyle>
      <a:lvl1pPr marL="282575" indent="-282575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Wingdings" charset="0"/>
        <a:buBlip>
          <a:blip r:embed="rId6"/>
        </a:buBlip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6588" indent="-23971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17575" indent="-1666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255713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5938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510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5082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9654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422650" indent="-223838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+mn-ea"/>
                <a:cs typeface="+mn-cs"/>
              </a:defRPr>
            </a:lvl1pPr>
          </a:lstStyle>
          <a:p>
            <a:pPr defTabSz="914400"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+mn-ea"/>
                <a:cs typeface="+mn-cs"/>
              </a:defRPr>
            </a:lvl1pPr>
          </a:lstStyle>
          <a:p>
            <a:pPr defTabSz="914400"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effectDag name="">
                <a:cont type="tree" name="">
                  <a:effect ref="fillLine"/>
                  <a:outerShdw dist="38100" dir="13500000" algn="br">
                    <a:prstClr val="white">
                      <a:lumMod val="200000"/>
                      <a:satMod val="200000"/>
                    </a:prstClr>
                  </a:outerShdw>
                </a:cont>
                <a:cont type="tree" name="">
                  <a:effect ref="fillLine"/>
                  <a:outerShdw dist="38100" dir="2700000" algn="tl">
                    <a:prstClr val="white">
                      <a:lumMod val="60000"/>
                      <a:satMod val="60000"/>
                    </a:prstClr>
                  </a:outerShdw>
                </a:cont>
                <a:effect ref="fillLine"/>
              </a:effectDag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defRPr>
            </a:lvl1pPr>
          </a:lstStyle>
          <a:p>
            <a:pPr defTabSz="914400" eaLnBrk="0" hangingPunct="0"/>
            <a:fld id="{00F329B1-BED9-294B-8ADE-EC3954A6FA57}" type="slidenum">
              <a:rPr lang="en-US">
                <a:solidFill>
                  <a:prstClr val="white"/>
                </a:solidFill>
                <a:latin typeface="Times" charset="0"/>
              </a:rPr>
              <a:pPr defTabSz="914400" eaLnBrk="0" hangingPunct="0"/>
              <a:t>‹#›</a:t>
            </a:fld>
            <a:endParaRPr lang="en-US">
              <a:solidFill>
                <a:prstClr val="white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40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0" r:id="rId1"/>
    <p:sldLayoutId id="2147484681" r:id="rId2"/>
    <p:sldLayoutId id="2147484682" r:id="rId3"/>
    <p:sldLayoutId id="2147484683" r:id="rId4"/>
    <p:sldLayoutId id="2147484684" r:id="rId5"/>
    <p:sldLayoutId id="2147484685" r:id="rId6"/>
    <p:sldLayoutId id="2147484686" r:id="rId7"/>
    <p:sldLayoutId id="2147484687" r:id="rId8"/>
    <p:sldLayoutId id="2147484688" r:id="rId9"/>
    <p:sldLayoutId id="2147484689" r:id="rId10"/>
    <p:sldLayoutId id="2147484690" r:id="rId11"/>
    <p:sldLayoutId id="2147484691" r:id="rId12"/>
    <p:sldLayoutId id="2147484692" r:id="rId13"/>
    <p:sldLayoutId id="2147484693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153" y="314979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153" y="1586766"/>
            <a:ext cx="7691719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6BE1EF4-31ED-45C2-AC47-F2718A41336B}" type="datetimeFigureOut">
              <a:rPr lang="en-US" smtClean="0"/>
              <a:pPr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1EACD6-A525-4B49-8009-7F09B4461B4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  <p:sldLayoutId id="2147484254" r:id="rId12"/>
    <p:sldLayoutId id="2147484255" r:id="rId13"/>
    <p:sldLayoutId id="2147484256" r:id="rId14"/>
    <p:sldLayoutId id="214748425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400"/>
        </a:spcBef>
        <a:buSzPct val="90000"/>
        <a:buFont typeface="Wingdings" pitchFamily="2" charset="2"/>
        <a:buChar char="v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3650" indent="-34925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33655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46275" indent="-346075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FD2ADE26-9C14-404F-A523-E928C5A319F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5AFA7E4-4CF4-4BB9-A8A3-A659E07C853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82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  <p:sldLayoutId id="2147484281" r:id="rId10"/>
    <p:sldLayoutId id="21474842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FB9B1DA-ED9B-4C16-90BA-D2F7C1A70B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11/18/2014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5E810D3-8994-4FB8-A267-DB7DA3869F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93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19201"/>
            <a:ext cx="8229600" cy="491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7" y="6356352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Arial" pitchFamily="1" charset="0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775" y="6356352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pitchFamily="1" charset="0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775" y="6356352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defTabSz="914400"/>
            <a:fld id="{FA1ED597-4BF4-6A4D-8A95-DE119008C9DF}" type="slidenum">
              <a:rPr lang="en-US" smtClean="0">
                <a:solidFill>
                  <a:srgbClr val="464653"/>
                </a:solidFill>
              </a:rPr>
              <a:pPr defTabSz="914400"/>
              <a:t>‹#›</a:t>
            </a:fld>
            <a:endParaRPr lang="en-US" smtClean="0">
              <a:solidFill>
                <a:srgbClr val="464653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Arial" pitchFamily="1" charset="0"/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Arial" pitchFamily="1" charset="0"/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3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04632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  <p:sldLayoutId id="2147484439" r:id="rId12"/>
    <p:sldLayoutId id="2147484440" r:id="rId13"/>
    <p:sldLayoutId id="2147484441" r:id="rId14"/>
    <p:sldLayoutId id="2147484442" r:id="rId15"/>
    <p:sldLayoutId id="2147484443" r:id="rId16"/>
    <p:sldLayoutId id="2147484444" r:id="rId17"/>
    <p:sldLayoutId id="2147484445" r:id="rId1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" charset="0"/>
          <a:ea typeface="ＭＳ Ｐゴシック" pitchFamily="1" charset="-128"/>
          <a:cs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" charset="0"/>
          <a:ea typeface="ＭＳ Ｐゴシック" pitchFamily="1" charset="-128"/>
          <a:cs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" charset="0"/>
          <a:ea typeface="ＭＳ Ｐゴシック" pitchFamily="1" charset="-128"/>
          <a:cs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" charset="0"/>
          <a:ea typeface="ＭＳ Ｐゴシック" pitchFamily="1" charset="-128"/>
          <a:cs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" charset="0"/>
          <a:ea typeface="ＭＳ Ｐゴシック" pitchFamily="1" charset="-128"/>
          <a:cs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" charset="0"/>
          <a:ea typeface="ＭＳ Ｐゴシック" pitchFamily="1" charset="-128"/>
          <a:cs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" charset="0"/>
          <a:ea typeface="ＭＳ Ｐゴシック" pitchFamily="1" charset="-128"/>
          <a:cs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charset="0"/>
        <a:buChar char=""/>
        <a:defRPr sz="2600" kern="12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charset="0"/>
        <a:buChar char=""/>
        <a:defRPr sz="2300" kern="1200">
          <a:solidFill>
            <a:schemeClr val="tx2"/>
          </a:solidFill>
          <a:latin typeface="+mn-lt"/>
          <a:ea typeface="ＭＳ Ｐゴシック" pitchFamily="1" charset="-128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charset="0"/>
        <a:buChar char=""/>
        <a:defRPr sz="20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charset="0"/>
        <a:buChar char=""/>
        <a:defRPr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"/>
        <a:defRPr sz="16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4348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59" r:id="rId1"/>
    <p:sldLayoutId id="2147484460" r:id="rId2"/>
    <p:sldLayoutId id="2147484461" r:id="rId3"/>
    <p:sldLayoutId id="2147484462" r:id="rId4"/>
    <p:sldLayoutId id="2147484463" r:id="rId5"/>
    <p:sldLayoutId id="2147484464" r:id="rId6"/>
    <p:sldLayoutId id="2147484465" r:id="rId7"/>
    <p:sldLayoutId id="2147484466" r:id="rId8"/>
    <p:sldLayoutId id="2147484467" r:id="rId9"/>
    <p:sldLayoutId id="2147484468" r:id="rId10"/>
    <p:sldLayoutId id="214748446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1023BF5-FAAE-48C6-AB65-FDFC1FA32B9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11/18/2014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E1C3F310-435E-49E9-9131-D2A80A0D6D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2571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71" r:id="rId1"/>
    <p:sldLayoutId id="2147484472" r:id="rId2"/>
    <p:sldLayoutId id="2147484473" r:id="rId3"/>
    <p:sldLayoutId id="2147484474" r:id="rId4"/>
    <p:sldLayoutId id="2147484475" r:id="rId5"/>
    <p:sldLayoutId id="2147484476" r:id="rId6"/>
    <p:sldLayoutId id="2147484477" r:id="rId7"/>
    <p:sldLayoutId id="2147484478" r:id="rId8"/>
    <p:sldLayoutId id="2147484479" r:id="rId9"/>
    <p:sldLayoutId id="2147484480" r:id="rId10"/>
    <p:sldLayoutId id="214748448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19D24D87-81C7-664C-92BF-C269A61A9034}" type="datetime1">
              <a:rPr lang="en-US" smtClean="0"/>
              <a:pPr/>
              <a:t>11/18/2014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F574ECE-A345-5A42-AD1A-954241585CC9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74591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Volumes\Mac_Pro2\jluvall2\Pollen%20Project\presentations\Mac_pro2:jluvall2:Public_Health:RPC_public%20health:final%20report:Huete_RPC_Pollen_FinalRpt2.doc!OLE_LINK12" TargetMode="External"/><Relationship Id="rId2" Type="http://schemas.openxmlformats.org/officeDocument/2006/relationships/slideLayout" Target="../slideLayouts/slideLayout8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7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jluvall\Desktop\AGU%202013\!OLE_LINK18" TargetMode="External"/><Relationship Id="rId2" Type="http://schemas.openxmlformats.org/officeDocument/2006/relationships/slideLayout" Target="../slideLayouts/slideLayout8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3201" y="57927"/>
            <a:ext cx="807027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 Black"/>
                <a:cs typeface="Arial Black"/>
              </a:rPr>
              <a:t>Integrating Airborne Dust Forecasting and Remote Sensing into Air Quality and Public Health Decision Support Services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-1" y="1335599"/>
            <a:ext cx="8439727" cy="5461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000" i="1" dirty="0">
                <a:latin typeface="Calibri" charset="0"/>
              </a:rPr>
              <a:t>Jeffrey C Luvall  Marshall Space Flight Center</a:t>
            </a:r>
          </a:p>
          <a:p>
            <a:pPr algn="ctr" eaLnBrk="1" hangingPunct="1">
              <a:lnSpc>
                <a:spcPct val="90000"/>
              </a:lnSpc>
            </a:pPr>
            <a:endParaRPr lang="en-US" i="1" dirty="0">
              <a:latin typeface="Calibri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US" i="1" dirty="0">
                <a:latin typeface="Calibri" charset="0"/>
              </a:rPr>
              <a:t>William A. </a:t>
            </a:r>
            <a:r>
              <a:rPr lang="en-US" i="1" dirty="0" err="1" smtClean="0">
                <a:latin typeface="Calibri" charset="0"/>
              </a:rPr>
              <a:t>Sprigg</a:t>
            </a:r>
            <a:r>
              <a:rPr lang="en-US" i="1" dirty="0" smtClean="0">
                <a:latin typeface="Calibri" charset="0"/>
              </a:rPr>
              <a:t>, </a:t>
            </a:r>
            <a:r>
              <a:rPr lang="en-US" i="1" dirty="0">
                <a:latin typeface="Calibri" charset="0"/>
              </a:rPr>
              <a:t>&amp; Slobodan </a:t>
            </a:r>
            <a:r>
              <a:rPr lang="en-US" i="1" dirty="0" err="1">
                <a:latin typeface="Calibri" charset="0"/>
              </a:rPr>
              <a:t>Nickovic</a:t>
            </a:r>
            <a:r>
              <a:rPr lang="en-US" i="1" dirty="0">
                <a:latin typeface="Calibri" charset="0"/>
              </a:rPr>
              <a:t>,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i="1" dirty="0">
                <a:latin typeface="Calibri" charset="0"/>
              </a:rPr>
              <a:t> </a:t>
            </a:r>
            <a:r>
              <a:rPr lang="en-US" i="1" dirty="0" err="1">
                <a:latin typeface="Calibri" charset="0"/>
              </a:rPr>
              <a:t>Anup</a:t>
            </a:r>
            <a:r>
              <a:rPr lang="en-US" i="1" dirty="0">
                <a:latin typeface="Calibri" charset="0"/>
              </a:rPr>
              <a:t> Prasad, Chapman </a:t>
            </a:r>
            <a:r>
              <a:rPr lang="en-US" i="1" dirty="0" smtClean="0">
                <a:latin typeface="Calibri" charset="0"/>
              </a:rPr>
              <a:t>University</a:t>
            </a:r>
          </a:p>
          <a:p>
            <a:pPr algn="ctr" eaLnBrk="1" hangingPunct="1">
              <a:lnSpc>
                <a:spcPct val="90000"/>
              </a:lnSpc>
            </a:pPr>
            <a:endParaRPr lang="en-US" i="1" dirty="0">
              <a:latin typeface="Calibri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US" i="1" dirty="0">
                <a:latin typeface="Calibri"/>
                <a:cs typeface="Calibri"/>
              </a:rPr>
              <a:t>Ana </a:t>
            </a:r>
            <a:r>
              <a:rPr lang="en-US" i="1" dirty="0" err="1">
                <a:latin typeface="Calibri"/>
                <a:cs typeface="Calibri"/>
              </a:rPr>
              <a:t>Vukovic</a:t>
            </a:r>
            <a:r>
              <a:rPr lang="en-US" i="1" dirty="0">
                <a:latin typeface="Calibri"/>
                <a:cs typeface="Calibri"/>
              </a:rPr>
              <a:t> and </a:t>
            </a:r>
            <a:r>
              <a:rPr lang="en-US" i="1" dirty="0" err="1">
                <a:latin typeface="Calibri"/>
                <a:cs typeface="Calibri"/>
              </a:rPr>
              <a:t>Miram</a:t>
            </a:r>
            <a:r>
              <a:rPr lang="en-US" i="1" dirty="0">
                <a:latin typeface="Calibri"/>
                <a:cs typeface="Calibri"/>
              </a:rPr>
              <a:t> </a:t>
            </a:r>
            <a:r>
              <a:rPr lang="en-US" i="1" dirty="0" err="1">
                <a:latin typeface="Calibri"/>
                <a:cs typeface="Calibri"/>
              </a:rPr>
              <a:t>Vujadinovic</a:t>
            </a:r>
            <a:r>
              <a:rPr lang="en-US" i="1" dirty="0">
                <a:latin typeface="Calibri"/>
                <a:cs typeface="Calibri"/>
              </a:rPr>
              <a:t> University of Belgrade, Serbia </a:t>
            </a:r>
          </a:p>
          <a:p>
            <a:pPr algn="ctr" eaLnBrk="1" hangingPunct="1">
              <a:lnSpc>
                <a:spcPct val="90000"/>
              </a:lnSpc>
            </a:pPr>
            <a:endParaRPr lang="en-US" i="1" dirty="0">
              <a:latin typeface="Calibri"/>
              <a:cs typeface="Calibri"/>
            </a:endParaRPr>
          </a:p>
          <a:p>
            <a:pPr algn="ctr">
              <a:lnSpc>
                <a:spcPct val="90000"/>
              </a:lnSpc>
            </a:pPr>
            <a:r>
              <a:rPr lang="en-US" i="1" dirty="0">
                <a:latin typeface="Calibri" charset="0"/>
              </a:rPr>
              <a:t>Estelle </a:t>
            </a:r>
            <a:r>
              <a:rPr lang="en-US" i="1" dirty="0" err="1">
                <a:latin typeface="Calibri" charset="0"/>
              </a:rPr>
              <a:t>Levetin</a:t>
            </a:r>
            <a:r>
              <a:rPr lang="en-US" i="1" dirty="0">
                <a:latin typeface="Calibri" charset="0"/>
              </a:rPr>
              <a:t> &amp; Landon </a:t>
            </a:r>
            <a:r>
              <a:rPr lang="en-US" i="1" dirty="0" err="1">
                <a:latin typeface="Calibri" charset="0"/>
              </a:rPr>
              <a:t>Bunderson</a:t>
            </a:r>
            <a:r>
              <a:rPr lang="en-US" i="1" dirty="0">
                <a:latin typeface="Calibri" charset="0"/>
              </a:rPr>
              <a:t> Dept. Biology University of Tulsa </a:t>
            </a:r>
            <a:endParaRPr lang="en-US" i="1" dirty="0" smtClean="0">
              <a:latin typeface="Calibri" charset="0"/>
            </a:endParaRPr>
          </a:p>
          <a:p>
            <a:pPr algn="ctr">
              <a:lnSpc>
                <a:spcPct val="90000"/>
              </a:lnSpc>
            </a:pPr>
            <a:endParaRPr lang="en-US" i="1" dirty="0">
              <a:latin typeface="Calibri" charset="0"/>
            </a:endParaRPr>
          </a:p>
          <a:p>
            <a:pPr algn="ctr">
              <a:lnSpc>
                <a:spcPct val="90000"/>
              </a:lnSpc>
            </a:pPr>
            <a:r>
              <a:rPr lang="en-US" i="1" dirty="0">
                <a:latin typeface="Calibri" charset="0"/>
              </a:rPr>
              <a:t>Peter K. Van de </a:t>
            </a:r>
            <a:r>
              <a:rPr lang="en-US" i="1" dirty="0" smtClean="0">
                <a:latin typeface="Calibri" charset="0"/>
              </a:rPr>
              <a:t>Water  </a:t>
            </a:r>
            <a:r>
              <a:rPr lang="en-US" i="1" dirty="0">
                <a:latin typeface="Calibri" charset="0"/>
              </a:rPr>
              <a:t>California State University, Fresno </a:t>
            </a:r>
            <a:endParaRPr lang="en-US" i="1" dirty="0" smtClean="0">
              <a:latin typeface="Calibri" charset="0"/>
            </a:endParaRPr>
          </a:p>
          <a:p>
            <a:pPr algn="ctr">
              <a:lnSpc>
                <a:spcPct val="90000"/>
              </a:lnSpc>
            </a:pPr>
            <a:endParaRPr lang="en-US" i="1" dirty="0">
              <a:latin typeface="Calibri" charset="0"/>
            </a:endParaRPr>
          </a:p>
          <a:p>
            <a:pPr algn="ctr">
              <a:lnSpc>
                <a:spcPct val="90000"/>
              </a:lnSpc>
            </a:pPr>
            <a:r>
              <a:rPr lang="en-US" i="1" dirty="0">
                <a:latin typeface="Calibri" charset="0"/>
              </a:rPr>
              <a:t>Amy </a:t>
            </a:r>
            <a:r>
              <a:rPr lang="en-US" i="1" dirty="0" smtClean="0">
                <a:latin typeface="Calibri" charset="0"/>
              </a:rPr>
              <a:t>Budge &amp; Bill Hudspeth  </a:t>
            </a:r>
            <a:r>
              <a:rPr lang="en-US" i="1" dirty="0">
                <a:latin typeface="Calibri" charset="0"/>
              </a:rPr>
              <a:t>Earth Data Analysis </a:t>
            </a:r>
            <a:r>
              <a:rPr lang="en-US" i="1" dirty="0" smtClean="0">
                <a:latin typeface="Calibri" charset="0"/>
              </a:rPr>
              <a:t>Center, </a:t>
            </a:r>
            <a:r>
              <a:rPr lang="en-US" i="1" dirty="0">
                <a:latin typeface="Calibri" charset="0"/>
              </a:rPr>
              <a:t>University of New </a:t>
            </a:r>
            <a:r>
              <a:rPr lang="en-US" i="1" dirty="0" smtClean="0">
                <a:latin typeface="Calibri" charset="0"/>
              </a:rPr>
              <a:t>Mexico</a:t>
            </a:r>
          </a:p>
          <a:p>
            <a:pPr algn="ctr">
              <a:lnSpc>
                <a:spcPct val="90000"/>
              </a:lnSpc>
            </a:pPr>
            <a:endParaRPr lang="en-US" i="1" dirty="0">
              <a:latin typeface="Calibri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US" i="1" dirty="0" smtClean="0">
                <a:latin typeface="Calibri" charset="0"/>
              </a:rPr>
              <a:t>Alfredo </a:t>
            </a:r>
            <a:r>
              <a:rPr lang="en-US" i="1" dirty="0" err="1">
                <a:latin typeface="Calibri" charset="0"/>
              </a:rPr>
              <a:t>Huete</a:t>
            </a:r>
            <a:r>
              <a:rPr lang="en-US" i="1" dirty="0">
                <a:latin typeface="Calibri" charset="0"/>
              </a:rPr>
              <a:t>, University of Technology Sydney</a:t>
            </a:r>
          </a:p>
          <a:p>
            <a:pPr algn="ctr" eaLnBrk="1" hangingPunct="1">
              <a:lnSpc>
                <a:spcPct val="50000"/>
              </a:lnSpc>
              <a:spcBef>
                <a:spcPct val="10000"/>
              </a:spcBef>
            </a:pPr>
            <a:endParaRPr lang="en-US" i="1" dirty="0">
              <a:latin typeface="Calibri" charset="0"/>
            </a:endParaRPr>
          </a:p>
          <a:p>
            <a:pPr algn="ctr" eaLnBrk="1" hangingPunct="1">
              <a:lnSpc>
                <a:spcPct val="50000"/>
              </a:lnSpc>
              <a:spcBef>
                <a:spcPct val="10000"/>
              </a:spcBef>
            </a:pPr>
            <a:endParaRPr lang="en-US" i="1" dirty="0">
              <a:latin typeface="Calibri" charset="0"/>
            </a:endParaRPr>
          </a:p>
          <a:p>
            <a:pPr algn="ctr" eaLnBrk="1" hangingPunct="1">
              <a:lnSpc>
                <a:spcPct val="50000"/>
              </a:lnSpc>
              <a:spcBef>
                <a:spcPct val="10000"/>
              </a:spcBef>
            </a:pPr>
            <a:r>
              <a:rPr lang="en-US" i="1" dirty="0">
                <a:latin typeface="Calibri" charset="0"/>
              </a:rPr>
              <a:t>Alan </a:t>
            </a:r>
            <a:r>
              <a:rPr lang="en-US" i="1" dirty="0" err="1">
                <a:latin typeface="Calibri" charset="0"/>
              </a:rPr>
              <a:t>Zelicoff</a:t>
            </a:r>
            <a:r>
              <a:rPr lang="en-US" i="1" dirty="0">
                <a:latin typeface="Calibri" charset="0"/>
              </a:rPr>
              <a:t>, St. Louis University &amp; ARES </a:t>
            </a:r>
            <a:r>
              <a:rPr lang="en-US" i="1" dirty="0" smtClean="0">
                <a:latin typeface="Calibri" charset="0"/>
              </a:rPr>
              <a:t>Corporation</a:t>
            </a:r>
          </a:p>
          <a:p>
            <a:pPr algn="ctr" eaLnBrk="1" hangingPunct="1">
              <a:lnSpc>
                <a:spcPct val="50000"/>
              </a:lnSpc>
              <a:spcBef>
                <a:spcPct val="10000"/>
              </a:spcBef>
            </a:pPr>
            <a:endParaRPr lang="en-US" i="1" dirty="0">
              <a:latin typeface="Calibri" charset="0"/>
            </a:endParaRPr>
          </a:p>
          <a:p>
            <a:pPr algn="ctr" eaLnBrk="1" hangingPunct="1">
              <a:lnSpc>
                <a:spcPct val="50000"/>
              </a:lnSpc>
              <a:spcBef>
                <a:spcPct val="10000"/>
              </a:spcBef>
            </a:pPr>
            <a:endParaRPr lang="en-US" i="1" dirty="0" smtClean="0">
              <a:latin typeface="Calibri" charset="0"/>
            </a:endParaRPr>
          </a:p>
          <a:p>
            <a:pPr algn="ctr">
              <a:lnSpc>
                <a:spcPct val="50000"/>
              </a:lnSpc>
              <a:spcBef>
                <a:spcPct val="10000"/>
              </a:spcBef>
            </a:pPr>
            <a:r>
              <a:rPr lang="en-US" dirty="0">
                <a:latin typeface="Calibri" charset="0"/>
                <a:cs typeface="Calibri" charset="0"/>
              </a:rPr>
              <a:t>Theresa </a:t>
            </a:r>
            <a:r>
              <a:rPr lang="en-US" dirty="0" err="1">
                <a:latin typeface="Calibri" charset="0"/>
                <a:cs typeface="Calibri" charset="0"/>
              </a:rPr>
              <a:t>Crimmins</a:t>
            </a:r>
            <a:r>
              <a:rPr lang="en-US" dirty="0">
                <a:latin typeface="Calibri" charset="0"/>
                <a:cs typeface="Calibri" charset="0"/>
              </a:rPr>
              <a:t> </a:t>
            </a:r>
            <a:r>
              <a:rPr lang="en-US" i="1" dirty="0">
                <a:latin typeface="Calibri" charset="0"/>
              </a:rPr>
              <a:t>&amp; Jake  </a:t>
            </a:r>
            <a:r>
              <a:rPr lang="en-US" i="1" dirty="0" err="1">
                <a:latin typeface="Calibri" charset="0"/>
              </a:rPr>
              <a:t>Weltzin</a:t>
            </a:r>
            <a:r>
              <a:rPr lang="en-US" i="1" dirty="0">
                <a:latin typeface="Calibri" charset="0"/>
              </a:rPr>
              <a:t> USGS National Phenology </a:t>
            </a:r>
            <a:r>
              <a:rPr lang="en-US" i="1" dirty="0" smtClean="0">
                <a:latin typeface="Calibri" charset="0"/>
              </a:rPr>
              <a:t>Network</a:t>
            </a:r>
          </a:p>
          <a:p>
            <a:pPr algn="ctr">
              <a:lnSpc>
                <a:spcPct val="50000"/>
              </a:lnSpc>
              <a:spcBef>
                <a:spcPct val="10000"/>
              </a:spcBef>
            </a:pPr>
            <a:endParaRPr lang="en-US" i="1" dirty="0">
              <a:latin typeface="Calibri" charset="0"/>
            </a:endParaRPr>
          </a:p>
          <a:p>
            <a:pPr algn="ctr">
              <a:lnSpc>
                <a:spcPct val="50000"/>
              </a:lnSpc>
              <a:spcBef>
                <a:spcPct val="10000"/>
              </a:spcBef>
            </a:pPr>
            <a:endParaRPr lang="en-US" i="1" dirty="0">
              <a:latin typeface="Calibri" charset="0"/>
            </a:endParaRPr>
          </a:p>
          <a:p>
            <a:pPr algn="ctr">
              <a:lnSpc>
                <a:spcPct val="50000"/>
              </a:lnSpc>
              <a:spcBef>
                <a:spcPct val="10000"/>
              </a:spcBef>
            </a:pPr>
            <a:r>
              <a:rPr lang="en-US" i="1" dirty="0" err="1" smtClean="0">
                <a:latin typeface="Calibri" charset="0"/>
              </a:rPr>
              <a:t>Heide</a:t>
            </a:r>
            <a:r>
              <a:rPr lang="en-US" dirty="0" smtClean="0">
                <a:latin typeface="Goudy Old Style" charset="0"/>
              </a:rPr>
              <a:t> </a:t>
            </a:r>
            <a:r>
              <a:rPr lang="en-US" i="1" dirty="0" err="1">
                <a:latin typeface="Calibri" charset="0"/>
              </a:rPr>
              <a:t>Krapfl</a:t>
            </a:r>
            <a:r>
              <a:rPr lang="en-US" i="1" dirty="0">
                <a:latin typeface="Calibri" charset="0"/>
              </a:rPr>
              <a:t> and Barbara </a:t>
            </a:r>
            <a:r>
              <a:rPr lang="en-US" i="1" dirty="0" err="1">
                <a:latin typeface="Calibri" charset="0"/>
              </a:rPr>
              <a:t>Toth</a:t>
            </a:r>
            <a:r>
              <a:rPr lang="en-US" i="1" dirty="0">
                <a:latin typeface="Calibri" charset="0"/>
              </a:rPr>
              <a:t>, </a:t>
            </a:r>
            <a:r>
              <a:rPr lang="en-US" i="1" dirty="0">
                <a:latin typeface="Calibri"/>
                <a:cs typeface="Calibri"/>
              </a:rPr>
              <a:t>New Mexico Department of Health</a:t>
            </a:r>
          </a:p>
          <a:p>
            <a:pPr algn="ctr" eaLnBrk="1" hangingPunct="1">
              <a:lnSpc>
                <a:spcPct val="50000"/>
              </a:lnSpc>
              <a:spcBef>
                <a:spcPct val="10000"/>
              </a:spcBef>
            </a:pPr>
            <a:endParaRPr lang="en-US" i="1" dirty="0">
              <a:solidFill>
                <a:srgbClr val="008000"/>
              </a:solidFill>
              <a:latin typeface="Calibri" charset="0"/>
            </a:endParaRPr>
          </a:p>
          <a:p>
            <a:pPr algn="ctr" eaLnBrk="1" hangingPunct="1">
              <a:lnSpc>
                <a:spcPct val="50000"/>
              </a:lnSpc>
              <a:spcBef>
                <a:spcPct val="10000"/>
              </a:spcBef>
            </a:pPr>
            <a:endParaRPr lang="en-US" i="1" dirty="0">
              <a:solidFill>
                <a:srgbClr val="008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54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>
                <a:latin typeface="Bookman Old Style" charset="0"/>
                <a:ea typeface="ＭＳ Ｐゴシック" charset="0"/>
                <a:cs typeface="ＭＳ Ｐゴシック" charset="0"/>
              </a:rPr>
              <a:t>Trajectory analysis indicates the pollen originated in southwest Texas approximately 8 hours earlier</a:t>
            </a:r>
          </a:p>
        </p:txBody>
      </p:sp>
      <p:pic>
        <p:nvPicPr>
          <p:cNvPr id="84995" name="Picture 4490" descr="backward 10-25-10 ensembl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8" r="-818"/>
          <a:stretch>
            <a:fillRect/>
          </a:stretch>
        </p:blipFill>
        <p:spPr>
          <a:xfrm>
            <a:off x="457207" y="1311276"/>
            <a:ext cx="4041775" cy="4937125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4996" name="Picture 4489" descr="matrix 10-25-10-10a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3" r="-903"/>
          <a:stretch>
            <a:fillRect/>
          </a:stretch>
        </p:blipFill>
        <p:spPr>
          <a:xfrm>
            <a:off x="4632338" y="1311276"/>
            <a:ext cx="4130675" cy="4937125"/>
          </a:xfrm>
          <a:ln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205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Continental transport</a:t>
            </a:r>
          </a:p>
        </p:txBody>
      </p:sp>
      <p:sp>
        <p:nvSpPr>
          <p:cNvPr id="35843" name="Rectangle 3"/>
          <p:cNvSpPr>
            <a:spLocks noGrp="1" noRot="1" noChangeArrowheads="1"/>
          </p:cNvSpPr>
          <p:nvPr>
            <p:ph type="body" sz="half" idx="1"/>
          </p:nvPr>
        </p:nvSpPr>
        <p:spPr bwMode="auto">
          <a:xfrm>
            <a:off x="301625" y="1600214"/>
            <a:ext cx="4191000" cy="44989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27 Jan 99, Jim Anderson in London, Ontario reported atmospheric 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Juniperus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pollen - 58 pollen grains/m</a:t>
            </a:r>
            <a:r>
              <a:rPr lang="en-US" baseline="30000">
                <a:latin typeface="Arial" charset="0"/>
                <a:ea typeface="ＭＳ Ｐゴシック" charset="0"/>
                <a:cs typeface="ＭＳ Ｐゴシック" charset="0"/>
              </a:rPr>
              <a:t>3 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Trajectories show that the source of this pollen was Texas population of 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Juniperus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ashei</a:t>
            </a:r>
          </a:p>
          <a:p>
            <a:pPr>
              <a:lnSpc>
                <a:spcPct val="8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Our Jan 26 forecast indicated that the 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pollen has the potential to travel very long distances.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844" name="Picture 4" descr="990126au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4191000" cy="43275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5353070" y="6523052"/>
            <a:ext cx="23336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Van de Water et. al 2003 </a:t>
            </a:r>
          </a:p>
        </p:txBody>
      </p:sp>
    </p:spTree>
    <p:extLst>
      <p:ext uri="{BB962C8B-B14F-4D97-AF65-F5344CB8AC3E}">
        <p14:creationId xmlns:p14="http://schemas.microsoft.com/office/powerpoint/2010/main" val="22243013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Climate Effects and Aeroallergens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sz="quarter" idx="1"/>
          </p:nvPr>
        </p:nvSpPr>
        <p:spPr>
          <a:xfrm>
            <a:off x="143953" y="1524000"/>
            <a:ext cx="4569883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 smtClean="0"/>
              <a:t>Long Term Climate Variability </a:t>
            </a:r>
          </a:p>
          <a:p>
            <a:pPr lvl="1"/>
            <a:r>
              <a:rPr lang="en-US" dirty="0" smtClean="0"/>
              <a:t>Plant Distribution Changes</a:t>
            </a:r>
          </a:p>
          <a:p>
            <a:pPr lvl="1"/>
            <a:r>
              <a:rPr lang="en-US" dirty="0" smtClean="0"/>
              <a:t>Plant Phenology Changes</a:t>
            </a:r>
          </a:p>
          <a:p>
            <a:pPr lvl="1"/>
            <a:r>
              <a:rPr lang="en-US" dirty="0" smtClean="0"/>
              <a:t>Plant Growth and Productivity Increases</a:t>
            </a:r>
          </a:p>
          <a:p>
            <a:pPr lvl="1"/>
            <a:r>
              <a:rPr lang="en-US" dirty="0" smtClean="0"/>
              <a:t>Pollen Increase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Increases in Allergen Level</a:t>
            </a:r>
            <a:endParaRPr lang="en-US" dirty="0" smtClean="0"/>
          </a:p>
          <a:p>
            <a:pPr>
              <a:buFont typeface="Wingdings 2" pitchFamily="18" charset="2"/>
              <a:buNone/>
            </a:pPr>
            <a:endParaRPr lang="en-US" dirty="0" smtClean="0"/>
          </a:p>
          <a:p>
            <a:pPr>
              <a:buFont typeface="Wingdings 2" pitchFamily="18" charset="2"/>
              <a:buNone/>
            </a:pPr>
            <a:endParaRPr lang="en-US" dirty="0" smtClean="0"/>
          </a:p>
        </p:txBody>
      </p:sp>
      <p:sp>
        <p:nvSpPr>
          <p:cNvPr id="16387" name="Content Placeholder 3"/>
          <p:cNvSpPr>
            <a:spLocks noGrp="1"/>
          </p:cNvSpPr>
          <p:nvPr>
            <p:ph sz="quarter" idx="2"/>
          </p:nvPr>
        </p:nvSpPr>
        <p:spPr>
          <a:xfrm>
            <a:off x="4764617" y="1524000"/>
            <a:ext cx="4320116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 smtClean="0"/>
              <a:t>Short Term Climate Variability </a:t>
            </a:r>
          </a:p>
          <a:p>
            <a:pPr lvl="1"/>
            <a:r>
              <a:rPr lang="en-US" dirty="0" smtClean="0"/>
              <a:t>Climate variability and extreme weather events can also affect airborne pollen and spores levels</a:t>
            </a:r>
          </a:p>
          <a:p>
            <a:pPr lvl="1">
              <a:buFont typeface="Wingdings 2" pitchFamily="18" charset="2"/>
              <a:buNone/>
            </a:pPr>
            <a:endParaRPr lang="en-US" dirty="0" smtClean="0"/>
          </a:p>
          <a:p>
            <a:pPr>
              <a:buFont typeface="Wingdings 2" pitchFamily="18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48747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Pollen Forecasting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3" y="1925639"/>
            <a:ext cx="7345362" cy="4140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200" dirty="0" smtClean="0"/>
              <a:t>Simplest models based on previous years’ pollen data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200" dirty="0" smtClean="0"/>
              <a:t>Phenology models based on flower development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 smtClean="0"/>
              <a:t>Start-date forecasts for spring pollen based on winter weather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 smtClean="0"/>
              <a:t>Growing degree days calculated from past data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 smtClean="0"/>
              <a:t>Remote sensing to determine “greening”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200" dirty="0" smtClean="0"/>
              <a:t>Day to day forecasting models use meteorological conditions and phenology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 smtClean="0"/>
              <a:t>Statistical models to identify meteorological factors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 smtClean="0"/>
              <a:t>May incorporate dispersion models to show where pollen is going to travel</a:t>
            </a:r>
            <a:endParaRPr lang="en-US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200" dirty="0" smtClean="0"/>
              <a:t>Yearly severity based on preseason meteorological data – often previous summer</a:t>
            </a:r>
          </a:p>
        </p:txBody>
      </p:sp>
    </p:spTree>
    <p:extLst>
      <p:ext uri="{BB962C8B-B14F-4D97-AF65-F5344CB8AC3E}">
        <p14:creationId xmlns:p14="http://schemas.microsoft.com/office/powerpoint/2010/main" val="18521241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4675" y="274639"/>
            <a:ext cx="9059333" cy="1143000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FFFF00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Influence of </a:t>
            </a:r>
            <a:r>
              <a:rPr lang="en-US" sz="2800" dirty="0" smtClean="0">
                <a:solidFill>
                  <a:srgbClr val="FFFF00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Preseason </a:t>
            </a:r>
            <a:r>
              <a:rPr lang="en-US" sz="2800" dirty="0">
                <a:solidFill>
                  <a:srgbClr val="FFFF00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2800" dirty="0" smtClean="0">
                <a:solidFill>
                  <a:srgbClr val="FFFF00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eteorological Variables</a:t>
            </a:r>
            <a:endParaRPr lang="en-US" sz="2800" i="1" dirty="0">
              <a:solidFill>
                <a:srgbClr val="FFFF00"/>
              </a:solidFill>
              <a:latin typeface="Bookman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Rectangle 3"/>
          <p:cNvSpPr>
            <a:spLocks noGrp="1" noRot="1" noChangeArrowheads="1"/>
          </p:cNvSpPr>
          <p:nvPr>
            <p:ph sz="quarter" idx="1"/>
          </p:nvPr>
        </p:nvSpPr>
        <p:spPr>
          <a:xfrm>
            <a:off x="609600" y="1600214"/>
            <a:ext cx="7848600" cy="44989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Gill Sans MT" charset="0"/>
                <a:ea typeface="ＭＳ Ｐゴシック" charset="0"/>
                <a:cs typeface="ＭＳ Ｐゴシック" charset="0"/>
              </a:rPr>
              <a:t>Start date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Gill Sans MT" charset="0"/>
                <a:ea typeface="ＭＳ Ｐゴシック" charset="0"/>
              </a:rPr>
              <a:t>Significantly correlated with mean monthly temperature in December (r = 0.467, p = 0.038) and November rainfall (r = 0.468, p = 0.038)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Gill Sans MT" charset="0"/>
                <a:ea typeface="ＭＳ Ｐゴシック" charset="0"/>
                <a:cs typeface="ＭＳ Ｐゴシック" charset="0"/>
              </a:rPr>
              <a:t>Cumulative Season Total (CST)</a:t>
            </a:r>
            <a:endParaRPr lang="en-US" sz="2800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Gill Sans MT" charset="0"/>
                <a:ea typeface="ＭＳ Ｐゴシック" charset="0"/>
              </a:rPr>
              <a:t>Significantly correlated with mean maximum temperature in December (r = 0.4740, p = 0.035)</a:t>
            </a:r>
            <a:endParaRPr lang="en-US" dirty="0">
              <a:latin typeface="Gill Sans MT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7783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9925" y="274639"/>
            <a:ext cx="8229600" cy="1143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solidFill>
                  <a:srgbClr val="D1FF97"/>
                </a:solidFill>
                <a:latin typeface="Arial" charset="0"/>
                <a:ea typeface="ＭＳ Ｐゴシック" charset="0"/>
                <a:cs typeface="ＭＳ Ｐゴシック" charset="0"/>
              </a:rPr>
              <a:t>Limitations of Pollen </a:t>
            </a:r>
            <a:r>
              <a:rPr lang="en-US" sz="3600">
                <a:solidFill>
                  <a:srgbClr val="D1FF97"/>
                </a:solidFill>
                <a:latin typeface="Arial" charset="0"/>
                <a:ea typeface="ＭＳ Ｐゴシック" charset="0"/>
                <a:cs typeface="ＭＳ Ｐゴシック" charset="0"/>
              </a:rPr>
              <a:t>Sampling</a:t>
            </a:r>
            <a:endParaRPr lang="en-US" sz="2800">
              <a:solidFill>
                <a:srgbClr val="D1FF97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Arial" charset="0"/>
              <a:buChar char="•"/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Lack of stations</a:t>
            </a:r>
          </a:p>
          <a:p>
            <a:pPr eaLnBrk="1" hangingPunct="1">
              <a:buFont typeface="Arial" charset="0"/>
              <a:buChar char="•"/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Count frequency &amp; reporting lag time</a:t>
            </a:r>
          </a:p>
          <a:p>
            <a:pPr eaLnBrk="1" hangingPunct="1">
              <a:buFont typeface="Arial" charset="0"/>
              <a:buChar char="•"/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Different sampling instruments Rotorod Sampler/Burkard Spore Trap</a:t>
            </a:r>
          </a:p>
          <a:p>
            <a:pPr eaLnBrk="1" hangingPunct="1">
              <a:buFont typeface="Arial" charset="0"/>
              <a:buChar char="•"/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Only indentifiable pollen </a:t>
            </a:r>
            <a:r>
              <a:rPr lang="ja-JP" altLang="en-US" sz="240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grains</a:t>
            </a:r>
            <a:r>
              <a:rPr lang="ja-JP" altLang="en-US" sz="240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Expertise in counting/indentification</a:t>
            </a:r>
          </a:p>
          <a:p>
            <a:pPr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Refusal to release sampling information-</a:t>
            </a:r>
            <a:r>
              <a:rPr lang="ja-JP" altLang="en-US" sz="240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400" i="1">
                <a:latin typeface="Arial" charset="0"/>
                <a:ea typeface="ＭＳ Ｐゴシック" charset="0"/>
                <a:cs typeface="ＭＳ Ｐゴシック" charset="0"/>
              </a:rPr>
              <a:t>We do not reveal the sources for our data for privacy and proprietary, competitive reasons. Some pollen counts are conducted privately, and are not meant to be broadcast to the public</a:t>
            </a:r>
            <a:r>
              <a:rPr lang="ja-JP" altLang="en-US" sz="2400" i="1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400" i="1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0872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400" dirty="0"/>
              <a:t>Seed</a:t>
            </a:r>
            <a:r>
              <a:rPr lang="en-US" sz="3400" dirty="0" smtClean="0"/>
              <a:t> Cones </a:t>
            </a:r>
            <a:r>
              <a:rPr lang="en-US" sz="3400" dirty="0"/>
              <a:t>and</a:t>
            </a:r>
            <a:r>
              <a:rPr lang="en-US" sz="3400" dirty="0" smtClean="0"/>
              <a:t> Pollen </a:t>
            </a:r>
            <a:r>
              <a:rPr lang="en-US" sz="3400" dirty="0"/>
              <a:t>C</a:t>
            </a:r>
            <a:r>
              <a:rPr lang="en-US" sz="3400" dirty="0" smtClean="0"/>
              <a:t>ones </a:t>
            </a:r>
            <a:r>
              <a:rPr lang="en-US" sz="3400" dirty="0"/>
              <a:t>of </a:t>
            </a:r>
            <a:r>
              <a:rPr lang="en-US" sz="3400" i="1" dirty="0"/>
              <a:t>Juniperus pinchotii </a:t>
            </a:r>
            <a:r>
              <a:rPr lang="en-US" sz="3400" dirty="0" smtClean="0"/>
              <a:t>(Red </a:t>
            </a:r>
            <a:r>
              <a:rPr lang="en-US" sz="3400" dirty="0"/>
              <a:t>B</a:t>
            </a:r>
            <a:r>
              <a:rPr lang="en-US" sz="3400" dirty="0" smtClean="0"/>
              <a:t>erry </a:t>
            </a:r>
            <a:r>
              <a:rPr lang="en-US" sz="3400" dirty="0"/>
              <a:t>J</a:t>
            </a:r>
            <a:r>
              <a:rPr lang="en-US" sz="3400" dirty="0" smtClean="0"/>
              <a:t>uniper</a:t>
            </a:r>
            <a:r>
              <a:rPr lang="en-US" sz="3400" dirty="0"/>
              <a:t>)</a:t>
            </a:r>
          </a:p>
        </p:txBody>
      </p:sp>
      <p:pic>
        <p:nvPicPr>
          <p:cNvPr id="27650" name="Picture 7" descr="J-pinchotii-femal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6000"/>
          </a:blip>
          <a:srcRect/>
          <a:stretch>
            <a:fillRect/>
          </a:stretch>
        </p:blipFill>
        <p:spPr>
          <a:xfrm>
            <a:off x="304800" y="2346325"/>
            <a:ext cx="4114800" cy="3087688"/>
          </a:xfrm>
          <a:ln w="38100">
            <a:solidFill>
              <a:schemeClr val="tx1"/>
            </a:solidFill>
          </a:ln>
        </p:spPr>
      </p:pic>
      <p:pic>
        <p:nvPicPr>
          <p:cNvPr id="27651" name="Picture 8" descr="PaloDuro-JuPin-cone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 r="4852"/>
          <a:stretch>
            <a:fillRect/>
          </a:stretch>
        </p:blipFill>
        <p:spPr>
          <a:xfrm>
            <a:off x="4572000" y="2347915"/>
            <a:ext cx="4114800" cy="3086100"/>
          </a:xfrm>
          <a:ln w="38100">
            <a:solidFill>
              <a:schemeClr val="tx1"/>
            </a:solidFill>
          </a:ln>
        </p:spPr>
      </p:pic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006600" y="1638300"/>
            <a:ext cx="5130800" cy="3693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D34817"/>
                </a:solidFill>
                <a:latin typeface="Perpetua" pitchFamily="18" charset="0"/>
              </a:rPr>
              <a:t>Fall Pollinating Juniper – mid September to late November</a:t>
            </a:r>
          </a:p>
        </p:txBody>
      </p:sp>
    </p:spTree>
    <p:extLst>
      <p:ext uri="{BB962C8B-B14F-4D97-AF65-F5344CB8AC3E}">
        <p14:creationId xmlns:p14="http://schemas.microsoft.com/office/powerpoint/2010/main" val="232960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Pollen Release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95303"/>
            <a:ext cx="4724400" cy="3543300"/>
          </a:xfrm>
          <a:ln w="44450">
            <a:solidFill>
              <a:srgbClr val="FFFF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583143"/>
            <a:ext cx="3352800" cy="2226860"/>
          </a:xfrm>
          <a:prstGeom prst="rect">
            <a:avLst/>
          </a:prstGeom>
          <a:ln w="44450">
            <a:solidFill>
              <a:srgbClr val="FFFF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600" y="3560472"/>
            <a:ext cx="4574400" cy="3038221"/>
          </a:xfrm>
          <a:prstGeom prst="rect">
            <a:avLst/>
          </a:prstGeom>
          <a:ln w="444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9755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44563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Pollen per cone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1"/>
            <a:ext cx="77724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Sonora		472,000 pollen grains/cone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Dallas		402,000 pollen grains/cone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San Marcos	374,000 pollen grains/cone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Junction		363,000 pollen grains/cone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9" t="47125" r="28694" b="18208"/>
          <a:stretch/>
        </p:blipFill>
        <p:spPr>
          <a:xfrm>
            <a:off x="2819400" y="3581413"/>
            <a:ext cx="3733800" cy="2941783"/>
          </a:xfrm>
          <a:prstGeom prst="rect">
            <a:avLst/>
          </a:prstGeom>
          <a:ln w="44450">
            <a:solidFill>
              <a:srgbClr val="FFFF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4300" y="4076714"/>
            <a:ext cx="23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269,946  to  946,646 cones per tree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08800" y="4076714"/>
            <a:ext cx="165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160 to 1500</a:t>
            </a:r>
          </a:p>
          <a:p>
            <a:r>
              <a:rPr lang="en-US" dirty="0" smtClean="0"/>
              <a:t>Trees/Ha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17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900" smtClean="0">
                <a:solidFill>
                  <a:schemeClr val="tx1"/>
                </a:solidFill>
              </a:rPr>
              <a:t>Summary Statistics for 2010 and 2011 </a:t>
            </a:r>
            <a:r>
              <a:rPr lang="en-US" sz="2900" i="1" smtClean="0">
                <a:solidFill>
                  <a:schemeClr val="tx1"/>
                </a:solidFill>
              </a:rPr>
              <a:t>Juniperus pinchotii</a:t>
            </a:r>
            <a:r>
              <a:rPr lang="en-US" sz="2900" smtClean="0">
                <a:solidFill>
                  <a:schemeClr val="tx1"/>
                </a:solidFill>
              </a:rPr>
              <a:t> pollen seasons at source</a:t>
            </a:r>
          </a:p>
        </p:txBody>
      </p:sp>
      <p:graphicFrame>
        <p:nvGraphicFramePr>
          <p:cNvPr id="60528" name="Group 112"/>
          <p:cNvGraphicFramePr>
            <a:graphicFrameLocks noGrp="1"/>
          </p:cNvGraphicFramePr>
          <p:nvPr>
            <p:ph sz="quarter" idx="1"/>
          </p:nvPr>
        </p:nvGraphicFramePr>
        <p:xfrm>
          <a:off x="457200" y="1447812"/>
          <a:ext cx="8229600" cy="5226688"/>
        </p:xfrm>
        <a:graphic>
          <a:graphicData uri="http://schemas.openxmlformats.org/drawingml/2006/table">
            <a:tbl>
              <a:tblPr/>
              <a:tblGrid>
                <a:gridCol w="1595438"/>
                <a:gridCol w="1223962"/>
                <a:gridCol w="1216025"/>
                <a:gridCol w="879475"/>
                <a:gridCol w="1314450"/>
                <a:gridCol w="955675"/>
                <a:gridCol w="1044575"/>
              </a:tblGrid>
              <a:tr h="11668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300000"/>
                        </a:lnSpc>
                        <a:spcBef>
                          <a:spcPts val="9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Location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Average daily concentration  Pollen grains/m3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Peak daily concentration Pollen grains/m3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Date of peak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Peak hourly concentration Pollen grains/m3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Time of peak hour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Date of peak hour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7306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2010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Erick, OK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337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5,563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25-Oct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15,898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10:00 AM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25-Oct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Sonora, TX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286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3,019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25-Oct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12,152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10:00 AM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25-Oct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San Angelo, TX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653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5,542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1-Nov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10,195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Noon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1-Nov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306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2011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Erick, OK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12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214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16-Oct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800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10:00 AM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16-Oct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Sonora, TX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64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428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26-Oct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2,422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10:00 AM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31-Oct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San Angelo, TX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60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493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26-Oct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2,747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4:00 AM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26-Oct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Quanah, TX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22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190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19-Oct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703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8:00 PM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  <a:cs typeface="Arial" charset="0"/>
                        </a:rPr>
                        <a:t>19-Oct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56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Oval 7"/>
          <p:cNvSpPr>
            <a:spLocks noChangeArrowheads="1"/>
          </p:cNvSpPr>
          <p:nvPr/>
        </p:nvSpPr>
        <p:spPr bwMode="auto">
          <a:xfrm>
            <a:off x="4162425" y="1304938"/>
            <a:ext cx="2706688" cy="403066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091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5"/>
            <a:ext cx="899953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5606"/>
          <p:cNvPicPr>
            <a:picLocks noGrp="1" noChangeAspect="1"/>
          </p:cNvPicPr>
          <p:nvPr isPhoto="1"/>
        </p:nvPicPr>
        <p:blipFill>
          <a:blip r:embed="rId3"/>
          <a:stretch>
            <a:fillRect/>
          </a:stretch>
        </p:blipFill>
        <p:spPr>
          <a:xfrm>
            <a:off x="76200" y="4953000"/>
            <a:ext cx="2903538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775" y="1"/>
            <a:ext cx="9139237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Southern Rocky Mountain Juniper Woodland and Savanna</a:t>
            </a:r>
          </a:p>
        </p:txBody>
      </p:sp>
      <p:pic>
        <p:nvPicPr>
          <p:cNvPr id="675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13" y="6008688"/>
            <a:ext cx="5032375" cy="849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70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Diversity of </a:t>
            </a:r>
            <a:r>
              <a:rPr lang="en-US" i="1">
                <a:ea typeface="ＭＳ Ｐゴシック" charset="-128"/>
                <a:cs typeface="ＭＳ Ｐゴシック" charset="-128"/>
              </a:rPr>
              <a:t>J. ashei locations</a:t>
            </a:r>
          </a:p>
        </p:txBody>
      </p:sp>
      <p:pic>
        <p:nvPicPr>
          <p:cNvPr id="101381" name="Picture 5" descr="Balcones google earth.png"/>
          <p:cNvPicPr>
            <a:picLocks noChangeAspect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4495800" y="1752600"/>
            <a:ext cx="440531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4" name="Picture 8" descr="Sonora google eart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752601"/>
            <a:ext cx="41148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6" name="Rectangle 5"/>
          <p:cNvSpPr>
            <a:spLocks noChangeArrowheads="1"/>
          </p:cNvSpPr>
          <p:nvPr/>
        </p:nvSpPr>
        <p:spPr bwMode="auto">
          <a:xfrm>
            <a:off x="1447800" y="12192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 b="1">
                <a:solidFill>
                  <a:srgbClr val="FF0000"/>
                </a:solidFill>
              </a:rPr>
              <a:t>Sonora</a:t>
            </a:r>
          </a:p>
        </p:txBody>
      </p:sp>
      <p:sp>
        <p:nvSpPr>
          <p:cNvPr id="101387" name="Rectangle 6"/>
          <p:cNvSpPr>
            <a:spLocks noChangeArrowheads="1"/>
          </p:cNvSpPr>
          <p:nvPr/>
        </p:nvSpPr>
        <p:spPr bwMode="auto">
          <a:xfrm>
            <a:off x="5943600" y="12192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 b="1">
                <a:solidFill>
                  <a:srgbClr val="FF0000"/>
                </a:solidFill>
              </a:rPr>
              <a:t>Balcones</a:t>
            </a:r>
          </a:p>
        </p:txBody>
      </p:sp>
      <p:sp>
        <p:nvSpPr>
          <p:cNvPr id="101391" name="TextBox 14"/>
          <p:cNvSpPr txBox="1">
            <a:spLocks noChangeArrowheads="1"/>
          </p:cNvSpPr>
          <p:nvPr/>
        </p:nvSpPr>
        <p:spPr bwMode="auto">
          <a:xfrm>
            <a:off x="2606675" y="547689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7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326013"/>
              </p:ext>
            </p:extLst>
          </p:nvPr>
        </p:nvGraphicFramePr>
        <p:xfrm>
          <a:off x="-165100" y="1"/>
          <a:ext cx="9309100" cy="6800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400" name="Document" r:id="rId3" imgW="5638800" imgH="5308600" progId="Word.Document.12">
                  <p:link updateAutomatic="1"/>
                </p:oleObj>
              </mc:Choice>
              <mc:Fallback>
                <p:oleObj name="Document" r:id="rId3" imgW="5638800" imgH="53086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65100" y="1"/>
                        <a:ext cx="9309100" cy="68008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1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_1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749" y="1126071"/>
            <a:ext cx="6527801" cy="547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21299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_1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44874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422" y="94847"/>
            <a:ext cx="7691719" cy="980421"/>
          </a:xfrm>
        </p:spPr>
        <p:txBody>
          <a:bodyPr/>
          <a:lstStyle/>
          <a:p>
            <a:r>
              <a:rPr lang="en-US" sz="2400" dirty="0" smtClean="0">
                <a:latin typeface="Arial"/>
                <a:cs typeface="Arial"/>
              </a:rPr>
              <a:t>WV2 1/6/11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r</a:t>
            </a:r>
            <a:r>
              <a:rPr lang="en-US" sz="2400" dirty="0" smtClean="0">
                <a:latin typeface="Arial"/>
                <a:cs typeface="Arial"/>
              </a:rPr>
              <a:t>=7(765-901) </a:t>
            </a:r>
            <a:r>
              <a:rPr lang="en-US" sz="2400" dirty="0">
                <a:latin typeface="Arial"/>
                <a:cs typeface="Arial"/>
              </a:rPr>
              <a:t>g=</a:t>
            </a:r>
            <a:r>
              <a:rPr lang="en-US" sz="2400" dirty="0" smtClean="0">
                <a:latin typeface="Arial"/>
                <a:cs typeface="Arial"/>
              </a:rPr>
              <a:t>8(856-1043) </a:t>
            </a:r>
            <a:r>
              <a:rPr lang="en-US" sz="2400" dirty="0">
                <a:latin typeface="Arial"/>
                <a:cs typeface="Arial"/>
              </a:rPr>
              <a:t>b</a:t>
            </a:r>
            <a:r>
              <a:rPr lang="en-US" sz="2400" dirty="0" smtClean="0">
                <a:latin typeface="Arial"/>
                <a:cs typeface="Arial"/>
              </a:rPr>
              <a:t>=442-515)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4" name="Content Placeholder 3" descr="screenshot_2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1" b="20131"/>
          <a:stretch>
            <a:fillRect/>
          </a:stretch>
        </p:blipFill>
        <p:spPr>
          <a:xfrm>
            <a:off x="110086" y="1231158"/>
            <a:ext cx="8771467" cy="4140199"/>
          </a:xfrm>
        </p:spPr>
      </p:pic>
      <p:sp>
        <p:nvSpPr>
          <p:cNvPr id="6" name="TextBox 5"/>
          <p:cNvSpPr txBox="1"/>
          <p:nvPr/>
        </p:nvSpPr>
        <p:spPr>
          <a:xfrm>
            <a:off x="1955799" y="5537202"/>
            <a:ext cx="44619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G/R ratio strongest sensitivity to cone density</a:t>
            </a:r>
          </a:p>
          <a:p>
            <a:r>
              <a:rPr lang="en-US" sz="1400" dirty="0" smtClean="0"/>
              <a:t>G </a:t>
            </a:r>
            <a:r>
              <a:rPr lang="en-US" sz="1400" dirty="0"/>
              <a:t>545-565 &amp; R</a:t>
            </a:r>
            <a:r>
              <a:rPr lang="en-US" sz="1400" dirty="0" smtClean="0"/>
              <a:t> </a:t>
            </a:r>
            <a:r>
              <a:rPr lang="en-US" sz="1400" dirty="0"/>
              <a:t>620-670 nm</a:t>
            </a:r>
          </a:p>
          <a:p>
            <a:endParaRPr lang="en-US" sz="1400" dirty="0" smtClean="0"/>
          </a:p>
          <a:p>
            <a:r>
              <a:rPr lang="en-US" sz="1400" dirty="0" smtClean="0"/>
              <a:t>VIIRS</a:t>
            </a:r>
          </a:p>
          <a:p>
            <a:r>
              <a:rPr lang="en-US" sz="1400" dirty="0" smtClean="0"/>
              <a:t> G </a:t>
            </a:r>
            <a:r>
              <a:rPr lang="en-US" sz="1400" dirty="0"/>
              <a:t>m4(</a:t>
            </a:r>
            <a:r>
              <a:rPr lang="en-US" sz="1400" dirty="0" smtClean="0"/>
              <a:t>545-565) R </a:t>
            </a:r>
            <a:r>
              <a:rPr lang="en-US" sz="1400" dirty="0"/>
              <a:t>m5</a:t>
            </a:r>
            <a:r>
              <a:rPr lang="en-US" sz="1400" dirty="0" smtClean="0"/>
              <a:t>(662-682)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101400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>
                <a:solidFill>
                  <a:srgbClr val="D1FF97"/>
                </a:solidFill>
                <a:latin typeface="Arial" charset="0"/>
                <a:ea typeface="ＭＳ Ｐゴシック" charset="0"/>
                <a:cs typeface="ＭＳ Ｐゴシック" charset="0"/>
              </a:rPr>
              <a:t>Airborne Dust Simulations and Forecasts </a:t>
            </a:r>
            <a:br>
              <a:rPr lang="en-US" sz="2400">
                <a:solidFill>
                  <a:srgbClr val="D1FF97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>
                <a:solidFill>
                  <a:srgbClr val="D1FF97"/>
                </a:solidFill>
                <a:latin typeface="Arial" charset="0"/>
                <a:ea typeface="ＭＳ Ｐゴシック" charset="0"/>
                <a:cs typeface="ＭＳ Ｐゴシック" charset="0"/>
              </a:rPr>
              <a:t>University of Arizona </a:t>
            </a:r>
            <a:br>
              <a:rPr lang="en-US" sz="2000">
                <a:solidFill>
                  <a:srgbClr val="D1FF97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>
                <a:solidFill>
                  <a:srgbClr val="D1FF97"/>
                </a:solidFill>
                <a:latin typeface="Arial" charset="0"/>
                <a:ea typeface="ＭＳ Ｐゴシック" charset="0"/>
                <a:cs typeface="ＭＳ Ｐゴシック" charset="0"/>
              </a:rPr>
              <a:t>With NASA Earth System Science &amp; University of New Mexico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152400" y="3352800"/>
            <a:ext cx="35052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smtClean="0">
                <a:solidFill>
                  <a:srgbClr val="000000"/>
                </a:solidFill>
              </a:rPr>
              <a:t>Department of Atmospheric Sciences</a:t>
            </a: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2898795" y="6491288"/>
            <a:ext cx="62918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mtClean="0">
                <a:solidFill>
                  <a:srgbClr val="000000"/>
                </a:solidFill>
              </a:rPr>
              <a:t>http://www.atmo.arizona.edu/faculty/research/dust/dust.html</a:t>
            </a:r>
          </a:p>
        </p:txBody>
      </p:sp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6248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4114801" y="1676413"/>
            <a:ext cx="48681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808080"/>
                </a:solidFill>
              </a:rPr>
              <a:t>Phoenix dust storm – 7 June 2006</a:t>
            </a:r>
          </a:p>
          <a:p>
            <a:r>
              <a:rPr lang="en-US" smtClean="0">
                <a:solidFill>
                  <a:srgbClr val="808080"/>
                </a:solidFill>
              </a:rPr>
              <a:t>Photo by Robb Schumacher Arizona Republic</a:t>
            </a:r>
          </a:p>
        </p:txBody>
      </p:sp>
    </p:spTree>
    <p:extLst>
      <p:ext uri="{BB962C8B-B14F-4D97-AF65-F5344CB8AC3E}">
        <p14:creationId xmlns:p14="http://schemas.microsoft.com/office/powerpoint/2010/main" val="17119221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Weather - DREAM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1258888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>
                <a:effectLst/>
                <a:latin typeface="Verdana" charset="0"/>
                <a:ea typeface="ＭＳ Ｐゴシック" charset="0"/>
                <a:cs typeface="ＭＳ Ｐゴシック" charset="0"/>
              </a:rPr>
              <a:t>Dust REgional Atmospheric Modeling (DREAM) system</a:t>
            </a:r>
          </a:p>
          <a:p>
            <a:pPr eaLnBrk="1" hangingPunct="1">
              <a:lnSpc>
                <a:spcPct val="80000"/>
              </a:lnSpc>
            </a:pPr>
            <a:r>
              <a:rPr lang="en-US" sz="1600">
                <a:latin typeface="Verdana" charset="0"/>
                <a:ea typeface="ＭＳ Ｐゴシック" charset="0"/>
                <a:cs typeface="ＭＳ Ｐゴシック" charset="0"/>
              </a:rPr>
              <a:t>MM5</a:t>
            </a:r>
          </a:p>
          <a:p>
            <a:pPr eaLnBrk="1" hangingPunct="1">
              <a:lnSpc>
                <a:spcPct val="80000"/>
              </a:lnSpc>
            </a:pPr>
            <a:r>
              <a:rPr lang="en-US" sz="1600">
                <a:latin typeface="Verdana" charset="0"/>
                <a:ea typeface="ＭＳ Ｐゴシック" charset="0"/>
                <a:cs typeface="ＭＳ Ｐゴシック" charset="0"/>
              </a:rPr>
              <a:t>WRF</a:t>
            </a: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4495800" y="4115268"/>
            <a:ext cx="4343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defTabSz="914400">
              <a:defRPr/>
            </a:pPr>
            <a:r>
              <a:rPr lang="en-US" sz="1200">
                <a:solidFill>
                  <a:srgbClr val="FFFFFF"/>
                </a:solidFill>
                <a:latin typeface="Tahoma" charset="0"/>
              </a:rPr>
              <a:t>S. Nickovic et al.,  A model for prediction of desert dust cycle in the atmosphere, </a:t>
            </a:r>
            <a:r>
              <a:rPr lang="en-US" sz="1200" i="1">
                <a:solidFill>
                  <a:srgbClr val="FFFFFF"/>
                </a:solidFill>
                <a:latin typeface="Tahoma" charset="0"/>
              </a:rPr>
              <a:t>JGR </a:t>
            </a:r>
            <a:r>
              <a:rPr lang="en-US" sz="1200" b="1">
                <a:solidFill>
                  <a:srgbClr val="FFFFFF"/>
                </a:solidFill>
                <a:latin typeface="Tahoma" charset="0"/>
              </a:rPr>
              <a:t>106</a:t>
            </a:r>
            <a:r>
              <a:rPr lang="en-US" sz="1200">
                <a:solidFill>
                  <a:srgbClr val="FFFFFF"/>
                </a:solidFill>
                <a:latin typeface="Tahoma" charset="0"/>
              </a:rPr>
              <a:t>, 18113–18129  (2001) .</a:t>
            </a:r>
          </a:p>
          <a:p>
            <a:pPr defTabSz="914400">
              <a:defRPr/>
            </a:pPr>
            <a:endParaRPr lang="en-US" sz="1200">
              <a:solidFill>
                <a:srgbClr val="FFFFFF"/>
              </a:solidFill>
              <a:latin typeface="Tahoma" charset="0"/>
            </a:endParaRPr>
          </a:p>
          <a:p>
            <a:pPr defTabSz="914400">
              <a:defRPr/>
            </a:pPr>
            <a:r>
              <a:rPr lang="en-US" sz="1200">
                <a:solidFill>
                  <a:srgbClr val="FFFFFF"/>
                </a:solidFill>
                <a:latin typeface="Tahoma" charset="0"/>
              </a:rPr>
              <a:t>Yin et al., Modeling wind-blown desert dust in the southwestern United States for public health warning: A case study, </a:t>
            </a:r>
            <a:r>
              <a:rPr lang="en-US" sz="1200" i="1">
                <a:solidFill>
                  <a:srgbClr val="FFFFFF"/>
                </a:solidFill>
                <a:latin typeface="Tahoma" charset="0"/>
              </a:rPr>
              <a:t>Atmos. Environ</a:t>
            </a:r>
            <a:r>
              <a:rPr lang="en-US" sz="1200">
                <a:solidFill>
                  <a:srgbClr val="FFFFFF"/>
                </a:solidFill>
                <a:latin typeface="Tahoma" charset="0"/>
              </a:rPr>
              <a:t>. </a:t>
            </a:r>
            <a:r>
              <a:rPr lang="en-US" sz="1200" b="1">
                <a:solidFill>
                  <a:srgbClr val="FFFFFF"/>
                </a:solidFill>
                <a:latin typeface="Tahoma" charset="0"/>
              </a:rPr>
              <a:t>39</a:t>
            </a:r>
            <a:r>
              <a:rPr lang="en-US" sz="1200">
                <a:solidFill>
                  <a:srgbClr val="FFFFFF"/>
                </a:solidFill>
                <a:latin typeface="Tahoma" charset="0"/>
              </a:rPr>
              <a:t>, 6243-6254 (2005).</a:t>
            </a:r>
          </a:p>
          <a:p>
            <a:pPr defTabSz="914400">
              <a:defRPr/>
            </a:pPr>
            <a:endParaRPr lang="en-US" sz="1200">
              <a:solidFill>
                <a:srgbClr val="FFFFFF"/>
              </a:solidFill>
              <a:latin typeface="Tahoma" charset="0"/>
            </a:endParaRPr>
          </a:p>
          <a:p>
            <a:pPr defTabSz="914400">
              <a:defRPr/>
            </a:pPr>
            <a:r>
              <a:rPr lang="en-US" sz="1200">
                <a:solidFill>
                  <a:srgbClr val="FFFFFF"/>
                </a:solidFill>
                <a:latin typeface="Tahoma" charset="0"/>
              </a:rPr>
              <a:t>Yin et al.,The impact of using different land cover data on wind-blown desert dust modeling results in the southwestern United States </a:t>
            </a:r>
            <a:r>
              <a:rPr lang="en-US" sz="1200" i="1">
                <a:solidFill>
                  <a:srgbClr val="FFFFFF"/>
                </a:solidFill>
                <a:latin typeface="Tahoma" charset="0"/>
              </a:rPr>
              <a:t>Atmos. Environ</a:t>
            </a:r>
            <a:r>
              <a:rPr lang="en-US" sz="1200">
                <a:solidFill>
                  <a:srgbClr val="FFFFFF"/>
                </a:solidFill>
                <a:latin typeface="Tahoma" charset="0"/>
              </a:rPr>
              <a:t>., </a:t>
            </a:r>
            <a:r>
              <a:rPr lang="en-US" sz="1200" b="1">
                <a:solidFill>
                  <a:srgbClr val="FFFFFF"/>
                </a:solidFill>
                <a:latin typeface="Tahoma" charset="0"/>
              </a:rPr>
              <a:t>41</a:t>
            </a:r>
            <a:r>
              <a:rPr lang="en-US" sz="1200">
                <a:solidFill>
                  <a:srgbClr val="FFFFFF"/>
                </a:solidFill>
                <a:latin typeface="Tahoma" charset="0"/>
              </a:rPr>
              <a:t>, 2214-2224 (2007).      </a:t>
            </a: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1143000" y="5943613"/>
            <a:ext cx="2743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sz="1200" b="1" smtClean="0">
                <a:solidFill>
                  <a:srgbClr val="FFFFFF"/>
                </a:solidFill>
                <a:latin typeface="Tahoma" charset="0"/>
              </a:rPr>
              <a:t>UA WRF 10-m wind forecast</a:t>
            </a:r>
            <a:endParaRPr lang="en-US" sz="1200" b="1" baseline="-25000" smtClean="0">
              <a:solidFill>
                <a:srgbClr val="FFFFFF"/>
              </a:solidFill>
              <a:latin typeface="Tahoma" charset="0"/>
            </a:endParaRPr>
          </a:p>
        </p:txBody>
      </p:sp>
      <p:pic>
        <p:nvPicPr>
          <p:cNvPr id="79878" name="Picture 8" descr="PPT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3" y="3124203"/>
            <a:ext cx="3154363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9" descr="PM25_all_cas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13"/>
            <a:ext cx="37338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0" y="6613538"/>
            <a:ext cx="19308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1000">
                <a:solidFill>
                  <a:srgbClr val="FFFFFF"/>
                </a:solidFill>
              </a:rPr>
              <a:t>W.A.Sprigg for MSFC June ‘08</a:t>
            </a: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2590800" y="6400813"/>
            <a:ext cx="3276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1200">
                <a:solidFill>
                  <a:srgbClr val="FFFFFF"/>
                </a:solidFill>
                <a:latin typeface="Verdana" charset="0"/>
              </a:rPr>
              <a:t>Adapted from Betterton ppt</a:t>
            </a:r>
          </a:p>
        </p:txBody>
      </p:sp>
    </p:spTree>
    <p:extLst>
      <p:ext uri="{BB962C8B-B14F-4D97-AF65-F5344CB8AC3E}">
        <p14:creationId xmlns:p14="http://schemas.microsoft.com/office/powerpoint/2010/main" val="6010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-57150" y="0"/>
            <a:ext cx="4305300" cy="736600"/>
          </a:xfrm>
        </p:spPr>
        <p:txBody>
          <a:bodyPr/>
          <a:lstStyle/>
          <a:p>
            <a:pPr algn="l" eaLnBrk="1" hangingPunct="1"/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Weather - DREAM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350" y="723900"/>
            <a:ext cx="4114800" cy="1258888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dirty="0">
                <a:effectLst/>
                <a:latin typeface="Verdana" charset="0"/>
                <a:ea typeface="ＭＳ Ｐゴシック" charset="0"/>
                <a:cs typeface="ＭＳ Ｐゴシック" charset="0"/>
              </a:rPr>
              <a:t>Dust REgional Atmospheric Modeling (DREAM) system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MM5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WRF</a:t>
            </a: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101600" y="5293978"/>
            <a:ext cx="6172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defTabSz="914400">
              <a:defRPr/>
            </a:pPr>
            <a:r>
              <a:rPr lang="en-US" sz="1200" dirty="0" smtClean="0">
                <a:solidFill>
                  <a:srgbClr val="FFFFFF"/>
                </a:solidFill>
                <a:latin typeface="Tahoma" charset="0"/>
              </a:rPr>
              <a:t>  S</a:t>
            </a:r>
            <a:r>
              <a:rPr lang="en-US" sz="1200" dirty="0">
                <a:solidFill>
                  <a:srgbClr val="FFFFFF"/>
                </a:solidFill>
                <a:latin typeface="Tahoma" charset="0"/>
              </a:rPr>
              <a:t>. </a:t>
            </a:r>
            <a:r>
              <a:rPr lang="en-US" sz="1200" dirty="0" err="1">
                <a:solidFill>
                  <a:srgbClr val="FFFFFF"/>
                </a:solidFill>
                <a:latin typeface="Tahoma" charset="0"/>
              </a:rPr>
              <a:t>Nickovic</a:t>
            </a:r>
            <a:r>
              <a:rPr lang="en-US" sz="1200" dirty="0">
                <a:solidFill>
                  <a:srgbClr val="FFFFFF"/>
                </a:solidFill>
                <a:latin typeface="Tahoma" charset="0"/>
              </a:rPr>
              <a:t> et al.,  A model for prediction of desert dust cycle in the atmosphere, </a:t>
            </a:r>
            <a:r>
              <a:rPr lang="en-US" sz="1200" i="1" dirty="0">
                <a:solidFill>
                  <a:srgbClr val="FFFFFF"/>
                </a:solidFill>
                <a:latin typeface="Tahoma" charset="0"/>
              </a:rPr>
              <a:t>JGR </a:t>
            </a:r>
            <a:r>
              <a:rPr lang="en-US" sz="1200" b="1" dirty="0">
                <a:solidFill>
                  <a:srgbClr val="FFFFFF"/>
                </a:solidFill>
                <a:latin typeface="Tahoma" charset="0"/>
              </a:rPr>
              <a:t>106</a:t>
            </a:r>
            <a:r>
              <a:rPr lang="en-US" sz="1200" dirty="0">
                <a:solidFill>
                  <a:srgbClr val="FFFFFF"/>
                </a:solidFill>
                <a:latin typeface="Tahoma" charset="0"/>
              </a:rPr>
              <a:t>, 18113–18129  (2001) </a:t>
            </a:r>
            <a:r>
              <a:rPr lang="en-US" sz="1200" dirty="0" smtClean="0">
                <a:solidFill>
                  <a:srgbClr val="FFFFFF"/>
                </a:solidFill>
                <a:latin typeface="Tahoma" charset="0"/>
              </a:rPr>
              <a:t>.</a:t>
            </a:r>
            <a:endParaRPr lang="en-US" sz="1200" dirty="0">
              <a:solidFill>
                <a:srgbClr val="FFFFFF"/>
              </a:solidFill>
              <a:latin typeface="Tahoma" charset="0"/>
            </a:endParaRPr>
          </a:p>
          <a:p>
            <a:pPr defTabSz="914400">
              <a:defRPr/>
            </a:pPr>
            <a:r>
              <a:rPr lang="en-US" sz="1200" dirty="0" smtClean="0">
                <a:solidFill>
                  <a:srgbClr val="FFFFFF"/>
                </a:solidFill>
                <a:latin typeface="Tahoma" charset="0"/>
              </a:rPr>
              <a:t>  Yin </a:t>
            </a:r>
            <a:r>
              <a:rPr lang="en-US" sz="1200" dirty="0">
                <a:solidFill>
                  <a:srgbClr val="FFFFFF"/>
                </a:solidFill>
                <a:latin typeface="Tahoma" charset="0"/>
              </a:rPr>
              <a:t>et al., Modeling wind-blown desert dust in the southwestern United States for public health warning: A case study, </a:t>
            </a:r>
            <a:r>
              <a:rPr lang="en-US" sz="1200" i="1" dirty="0">
                <a:solidFill>
                  <a:srgbClr val="FFFFFF"/>
                </a:solidFill>
                <a:latin typeface="Tahoma" charset="0"/>
              </a:rPr>
              <a:t>Atmos. Environ</a:t>
            </a:r>
            <a:r>
              <a:rPr lang="en-US" sz="1200" dirty="0">
                <a:solidFill>
                  <a:srgbClr val="FFFFFF"/>
                </a:solidFill>
                <a:latin typeface="Tahoma" charset="0"/>
              </a:rPr>
              <a:t>. </a:t>
            </a:r>
            <a:r>
              <a:rPr lang="en-US" sz="1200" b="1" dirty="0">
                <a:solidFill>
                  <a:srgbClr val="FFFFFF"/>
                </a:solidFill>
                <a:latin typeface="Tahoma" charset="0"/>
              </a:rPr>
              <a:t>39</a:t>
            </a:r>
            <a:r>
              <a:rPr lang="en-US" sz="1200" dirty="0">
                <a:solidFill>
                  <a:srgbClr val="FFFFFF"/>
                </a:solidFill>
                <a:latin typeface="Tahoma" charset="0"/>
              </a:rPr>
              <a:t>, 6243-6254 (2005)</a:t>
            </a:r>
            <a:r>
              <a:rPr lang="en-US" sz="1200" dirty="0" smtClean="0">
                <a:solidFill>
                  <a:srgbClr val="FFFFFF"/>
                </a:solidFill>
                <a:latin typeface="Tahoma" charset="0"/>
              </a:rPr>
              <a:t>.</a:t>
            </a:r>
            <a:endParaRPr lang="en-US" sz="1200" dirty="0">
              <a:solidFill>
                <a:srgbClr val="FFFFFF"/>
              </a:solidFill>
              <a:latin typeface="Tahoma" charset="0"/>
            </a:endParaRPr>
          </a:p>
          <a:p>
            <a:pPr defTabSz="914400">
              <a:defRPr/>
            </a:pPr>
            <a:r>
              <a:rPr lang="en-US" sz="1200" dirty="0" smtClean="0">
                <a:solidFill>
                  <a:srgbClr val="FFFFFF"/>
                </a:solidFill>
                <a:latin typeface="Tahoma" charset="0"/>
              </a:rPr>
              <a:t>  Yin </a:t>
            </a:r>
            <a:r>
              <a:rPr lang="en-US" sz="1200" dirty="0">
                <a:solidFill>
                  <a:srgbClr val="FFFFFF"/>
                </a:solidFill>
                <a:latin typeface="Tahoma" charset="0"/>
              </a:rPr>
              <a:t>et al.</a:t>
            </a:r>
            <a:r>
              <a:rPr lang="en-US" sz="1200" dirty="0" smtClean="0">
                <a:solidFill>
                  <a:srgbClr val="FFFFFF"/>
                </a:solidFill>
                <a:latin typeface="Tahoma" charset="0"/>
              </a:rPr>
              <a:t>, The </a:t>
            </a:r>
            <a:r>
              <a:rPr lang="en-US" sz="1200" dirty="0">
                <a:solidFill>
                  <a:srgbClr val="FFFFFF"/>
                </a:solidFill>
                <a:latin typeface="Tahoma" charset="0"/>
              </a:rPr>
              <a:t>impact of using different land cover data on wind-blown desert dust modeling results in the southwestern United States </a:t>
            </a:r>
            <a:r>
              <a:rPr lang="en-US" sz="1200" i="1" dirty="0">
                <a:solidFill>
                  <a:srgbClr val="FFFFFF"/>
                </a:solidFill>
                <a:latin typeface="Tahoma" charset="0"/>
              </a:rPr>
              <a:t>Atmos. Environ</a:t>
            </a:r>
            <a:r>
              <a:rPr lang="en-US" sz="1200" dirty="0">
                <a:solidFill>
                  <a:srgbClr val="FFFFFF"/>
                </a:solidFill>
                <a:latin typeface="Tahoma" charset="0"/>
              </a:rPr>
              <a:t>., </a:t>
            </a:r>
            <a:r>
              <a:rPr lang="en-US" sz="1200" b="1" dirty="0">
                <a:solidFill>
                  <a:srgbClr val="FFFFFF"/>
                </a:solidFill>
                <a:latin typeface="Tahoma" charset="0"/>
              </a:rPr>
              <a:t>41</a:t>
            </a:r>
            <a:r>
              <a:rPr lang="en-US" sz="1200" dirty="0">
                <a:solidFill>
                  <a:srgbClr val="FFFFFF"/>
                </a:solidFill>
                <a:latin typeface="Tahoma" charset="0"/>
              </a:rPr>
              <a:t>, 2214-2224 (2007).      </a:t>
            </a: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444500" y="5008574"/>
            <a:ext cx="2743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sz="1200" b="1" dirty="0" smtClean="0">
                <a:solidFill>
                  <a:srgbClr val="FFFFFF"/>
                </a:solidFill>
                <a:latin typeface="Tahoma" charset="0"/>
              </a:rPr>
              <a:t>UA WRF 10-m wind forecast</a:t>
            </a:r>
            <a:endParaRPr lang="en-US" sz="1200" b="1" baseline="-25000" dirty="0" smtClean="0">
              <a:solidFill>
                <a:srgbClr val="FFFFFF"/>
              </a:solidFill>
              <a:latin typeface="Tahoma" charset="0"/>
            </a:endParaRPr>
          </a:p>
        </p:txBody>
      </p:sp>
      <p:pic>
        <p:nvPicPr>
          <p:cNvPr id="79878" name="Picture 8" descr="PPT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76" y="2188527"/>
            <a:ext cx="3154363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572000" y="38100"/>
            <a:ext cx="42926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 eaLnBrk="1" hangingPunct="1"/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Pollen -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REAM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737100" y="787400"/>
            <a:ext cx="41148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dirty="0" smtClean="0">
                <a:effectLst/>
                <a:latin typeface="Verdana" charset="0"/>
                <a:ea typeface="ＭＳ Ｐゴシック" charset="0"/>
                <a:cs typeface="ＭＳ Ｐゴシック" charset="0"/>
              </a:rPr>
              <a:t>Pollen REgional Atmospheric Modeling (PREAM) system</a:t>
            </a:r>
          </a:p>
          <a:p>
            <a:pPr eaLnBrk="1" hangingPunct="1">
              <a:lnSpc>
                <a:spcPct val="80000"/>
              </a:lnSpc>
            </a:pPr>
            <a:endParaRPr lang="en-US" sz="16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16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5122" y="2188542"/>
            <a:ext cx="51585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>
                <a:latin typeface="Calibri" charset="0"/>
              </a:rPr>
              <a:t>Model horizontal domain</a:t>
            </a:r>
            <a:r>
              <a:rPr lang="en-US" dirty="0">
                <a:latin typeface="Calibri" charset="0"/>
              </a:rPr>
              <a:t>: Southwest US</a:t>
            </a:r>
          </a:p>
          <a:p>
            <a:pPr defTabSz="914400"/>
            <a:r>
              <a:rPr lang="en-US" i="1" dirty="0">
                <a:latin typeface="Calibri" charset="0"/>
              </a:rPr>
              <a:t>Model resolution</a:t>
            </a:r>
            <a:r>
              <a:rPr lang="en-US" dirty="0">
                <a:latin typeface="Calibri" charset="0"/>
              </a:rPr>
              <a:t>: ~19 to 40 </a:t>
            </a:r>
            <a:r>
              <a:rPr lang="en-US" dirty="0" smtClean="0">
                <a:latin typeface="Calibri" charset="0"/>
              </a:rPr>
              <a:t>km</a:t>
            </a:r>
          </a:p>
          <a:p>
            <a:pPr defTabSz="914400"/>
            <a:r>
              <a:rPr lang="en-US" i="1" dirty="0" smtClean="0">
                <a:latin typeface="Calibri" charset="0"/>
              </a:rPr>
              <a:t>Bins:</a:t>
            </a:r>
            <a:r>
              <a:rPr lang="en-US" dirty="0" smtClean="0">
                <a:latin typeface="Calibri" charset="0"/>
              </a:rPr>
              <a:t> 4, sized by pollen gain size distributions</a:t>
            </a:r>
            <a:endParaRPr lang="en-US" dirty="0">
              <a:latin typeface="Calibri" charset="0"/>
            </a:endParaRPr>
          </a:p>
          <a:p>
            <a:pPr defTabSz="914400"/>
            <a:r>
              <a:rPr lang="en-US" i="1" dirty="0" smtClean="0">
                <a:latin typeface="Calibri" charset="0"/>
              </a:rPr>
              <a:t>Boundary </a:t>
            </a:r>
            <a:r>
              <a:rPr lang="en-US" i="1" dirty="0">
                <a:latin typeface="Calibri" charset="0"/>
              </a:rPr>
              <a:t>conditions</a:t>
            </a:r>
            <a:r>
              <a:rPr lang="en-US" dirty="0">
                <a:latin typeface="Calibri" charset="0"/>
              </a:rPr>
              <a:t>: driven by the NCEP/WRF</a:t>
            </a:r>
            <a:endParaRPr lang="en-US" i="1" dirty="0">
              <a:latin typeface="Calibri" charset="0"/>
            </a:endParaRPr>
          </a:p>
          <a:p>
            <a:pPr defTabSz="914400" eaLnBrk="1" hangingPunct="1"/>
            <a:r>
              <a:rPr lang="en-US" dirty="0" smtClean="0">
                <a:latin typeface="Calibri" charset="0"/>
              </a:rPr>
              <a:t>1 </a:t>
            </a:r>
            <a:r>
              <a:rPr lang="en-US" dirty="0">
                <a:latin typeface="Calibri" charset="0"/>
              </a:rPr>
              <a:t>degree global forecasts </a:t>
            </a:r>
            <a:r>
              <a:rPr lang="en-US" dirty="0" smtClean="0">
                <a:latin typeface="Calibri" charset="0"/>
              </a:rPr>
              <a:t>used to refresh; </a:t>
            </a:r>
            <a:r>
              <a:rPr lang="en-US" dirty="0">
                <a:latin typeface="Calibri" charset="0"/>
              </a:rPr>
              <a:t>initial conditions every 24 </a:t>
            </a:r>
            <a:r>
              <a:rPr lang="en-US" dirty="0" smtClean="0">
                <a:latin typeface="Calibri" charset="0"/>
              </a:rPr>
              <a:t>hours, boundary </a:t>
            </a:r>
            <a:r>
              <a:rPr lang="en-US" dirty="0">
                <a:latin typeface="Calibri" charset="0"/>
              </a:rPr>
              <a:t>conditions every 6 </a:t>
            </a:r>
            <a:r>
              <a:rPr lang="en-US" dirty="0" smtClean="0">
                <a:latin typeface="Calibri" charset="0"/>
              </a:rPr>
              <a:t>hours </a:t>
            </a:r>
          </a:p>
          <a:p>
            <a:pPr defTabSz="914400" eaLnBrk="1" hangingPunct="1"/>
            <a:r>
              <a:rPr lang="en-US" i="1" dirty="0" smtClean="0">
                <a:latin typeface="Calibri" charset="0"/>
              </a:rPr>
              <a:t>Model Output</a:t>
            </a:r>
            <a:r>
              <a:rPr lang="en-US" dirty="0" smtClean="0">
                <a:latin typeface="Calibri" charset="0"/>
              </a:rPr>
              <a:t>: Every 3 </a:t>
            </a:r>
            <a:r>
              <a:rPr lang="en-US" dirty="0" err="1" smtClean="0">
                <a:latin typeface="Calibri" charset="0"/>
              </a:rPr>
              <a:t>hr</a:t>
            </a:r>
            <a:r>
              <a:rPr lang="en-US" dirty="0" smtClean="0">
                <a:latin typeface="Calibri" charset="0"/>
              </a:rPr>
              <a:t> maps of pollen surface concentrations (grains/m</a:t>
            </a:r>
            <a:r>
              <a:rPr lang="en-US" baseline="30000" dirty="0" smtClean="0">
                <a:latin typeface="Calibri" charset="0"/>
              </a:rPr>
              <a:t>3</a:t>
            </a:r>
            <a:r>
              <a:rPr lang="en-US" dirty="0" smtClean="0">
                <a:latin typeface="Calibri" charset="0"/>
              </a:rPr>
              <a:t>) out to 48 hrs.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4248150" y="335281"/>
            <a:ext cx="800100" cy="287019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28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41"/>
            <a:ext cx="8231188" cy="1144587"/>
          </a:xfrm>
        </p:spPr>
        <p:txBody>
          <a:bodyPr lIns="90000" tIns="46800" rIns="90000" bIns="4680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AU" dirty="0">
                <a:solidFill>
                  <a:srgbClr val="FFFF00"/>
                </a:solidFill>
                <a:ea typeface="+mj-ea"/>
                <a:cs typeface="+mj-cs"/>
              </a:rPr>
              <a:t>DREAM 4-8 particle bins</a:t>
            </a:r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31188" cy="452755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b="1">
                <a:latin typeface="Arial" charset="0"/>
                <a:ea typeface="ＭＳ Ｐゴシック" charset="0"/>
                <a:cs typeface="ＭＳ Ｐゴシック" charset="0"/>
              </a:rPr>
              <a:t>Model predictions (72-h):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latin typeface="Arial" charset="0"/>
                <a:ea typeface="ＭＳ Ｐゴシック" charset="0"/>
                <a:cs typeface="ＭＳ Ｐゴシック" charset="0"/>
              </a:rPr>
              <a:t> Horizontal distribution 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>
                <a:latin typeface="Arial" charset="0"/>
                <a:ea typeface="ＭＳ Ｐゴシック" charset="0"/>
              </a:rPr>
              <a:t>Surface concentration 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>
                <a:latin typeface="Arial" charset="0"/>
                <a:ea typeface="ＭＳ Ｐゴシック" charset="0"/>
              </a:rPr>
              <a:t>Total column mass (dust load)‏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>
                <a:latin typeface="Arial" charset="0"/>
                <a:ea typeface="ＭＳ Ｐゴシック" charset="0"/>
              </a:rPr>
              <a:t>Wet, dry, total deposition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>
                <a:latin typeface="Arial" charset="0"/>
                <a:ea typeface="ＭＳ Ｐゴシック" charset="0"/>
              </a:rPr>
              <a:t>Meteorological variables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latin typeface="Arial" charset="0"/>
                <a:ea typeface="ＭＳ Ｐゴシック" charset="0"/>
                <a:cs typeface="ＭＳ Ｐゴシック" charset="0"/>
              </a:rPr>
              <a:t> Vertical distribution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>
                <a:latin typeface="Arial" charset="0"/>
                <a:ea typeface="ＭＳ Ｐゴシック" charset="0"/>
              </a:rPr>
              <a:t> Concentration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>
                <a:latin typeface="Arial" charset="0"/>
                <a:ea typeface="ＭＳ Ｐゴシック" charset="0"/>
              </a:rPr>
              <a:t> Cross sections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>
                <a:latin typeface="Arial" charset="0"/>
                <a:ea typeface="ＭＳ Ｐゴシック" charset="0"/>
              </a:rPr>
              <a:t> Fixed point/time profiles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latin typeface="Arial" charset="0"/>
                <a:ea typeface="ＭＳ Ｐゴシック" charset="0"/>
                <a:cs typeface="ＭＳ Ｐゴシック" charset="0"/>
              </a:rPr>
              <a:t> Fixed point (selected sites/cities)‏</a:t>
            </a:r>
          </a:p>
        </p:txBody>
      </p:sp>
      <p:pic>
        <p:nvPicPr>
          <p:cNvPr id="81924" name="Picture 7" descr="Dust entrainment cycle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/>
          <a:stretch>
            <a:fillRect/>
          </a:stretch>
        </p:blipFill>
        <p:spPr bwMode="auto">
          <a:xfrm>
            <a:off x="4968895" y="2033602"/>
            <a:ext cx="399891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0250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mg2.timeinc.net/health/images/slides/pollen-in-car-400x4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00" y="567269"/>
            <a:ext cx="8832180" cy="5571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24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FFFF00"/>
                </a:solidFill>
                <a:ea typeface="+mj-ea"/>
                <a:cs typeface="+mj-cs"/>
              </a:rPr>
              <a:t>VERSATILE DREAM 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altLang="zh-CN" sz="2800">
                <a:latin typeface="Arial" charset="0"/>
                <a:ea typeface="宋体" charset="0"/>
                <a:cs typeface="宋体" charset="0"/>
              </a:rPr>
              <a:t>Applications Have Included: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2800">
                <a:latin typeface="Arial" charset="0"/>
                <a:ea typeface="宋体" charset="0"/>
                <a:cs typeface="宋体" charset="0"/>
              </a:rPr>
              <a:t>Dust Storms &amp; Airborne Mineral Dust Concentrations in the Middle East, Africa and the Southwest US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2800">
                <a:latin typeface="Arial" charset="0"/>
                <a:ea typeface="宋体" charset="0"/>
                <a:cs typeface="宋体" charset="0"/>
              </a:rPr>
              <a:t>Pollen in Colorado, New Mexico &amp; Texas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2800">
                <a:latin typeface="Arial" charset="0"/>
                <a:ea typeface="宋体" charset="0"/>
                <a:cs typeface="宋体" charset="0"/>
              </a:rPr>
              <a:t>Volcanic Ash in the Mediterranean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2800">
                <a:latin typeface="Arial" charset="0"/>
                <a:ea typeface="宋体" charset="0"/>
                <a:cs typeface="宋体" charset="0"/>
              </a:rPr>
              <a:t>Soybean Rust in South America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altLang="zh-CN" sz="2800">
              <a:latin typeface="Arial" charset="0"/>
              <a:ea typeface="宋体" charset="0"/>
              <a:cs typeface="宋体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altLang="zh-CN" sz="2800">
                <a:latin typeface="Arial" charset="0"/>
                <a:ea typeface="宋体" charset="0"/>
                <a:cs typeface="宋体" charset="0"/>
              </a:rPr>
              <a:t>A new test: Forest fire ash and smoke plumes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altLang="zh-CN" sz="2800">
                <a:latin typeface="Arial" charset="0"/>
                <a:ea typeface="宋体" charset="0"/>
                <a:cs typeface="宋体" charset="0"/>
              </a:rPr>
              <a:t>A proposed test: mold spores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altLang="zh-CN" sz="2800">
                <a:latin typeface="Arial" charset="0"/>
                <a:ea typeface="宋体" charset="0"/>
                <a:cs typeface="宋体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25058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ea typeface="+mj-ea"/>
                <a:cs typeface="+mj-cs"/>
              </a:rPr>
              <a:t>Pollen Strategy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Blip>
                <a:blip r:embed="rId2"/>
              </a:buBlip>
              <a:defRPr/>
            </a:pPr>
            <a:r>
              <a:rPr lang="en-US">
                <a:ea typeface="+mn-ea"/>
                <a:cs typeface="+mn-cs"/>
              </a:rPr>
              <a:t>Select Pollen of Interest</a:t>
            </a:r>
          </a:p>
          <a:p>
            <a:pPr eaLnBrk="1" hangingPunct="1">
              <a:lnSpc>
                <a:spcPct val="90000"/>
              </a:lnSpc>
              <a:buFont typeface="Wingdings" charset="2"/>
              <a:buBlip>
                <a:blip r:embed="rId2"/>
              </a:buBlip>
              <a:defRPr/>
            </a:pPr>
            <a:r>
              <a:rPr lang="en-US">
                <a:ea typeface="+mn-ea"/>
                <a:cs typeface="+mn-cs"/>
              </a:rPr>
              <a:t>Map Pollen Source </a:t>
            </a:r>
          </a:p>
          <a:p>
            <a:pPr eaLnBrk="1" hangingPunct="1">
              <a:lnSpc>
                <a:spcPct val="90000"/>
              </a:lnSpc>
              <a:buFont typeface="Wingdings" charset="2"/>
              <a:buBlip>
                <a:blip r:embed="rId2"/>
              </a:buBlip>
              <a:defRPr/>
            </a:pPr>
            <a:r>
              <a:rPr lang="en-US">
                <a:ea typeface="+mn-ea"/>
                <a:cs typeface="+mn-cs"/>
              </a:rPr>
              <a:t>Estimate Emission on Test Date</a:t>
            </a:r>
          </a:p>
          <a:p>
            <a:pPr eaLnBrk="1" hangingPunct="1">
              <a:lnSpc>
                <a:spcPct val="90000"/>
              </a:lnSpc>
              <a:buFont typeface="Wingdings" charset="2"/>
              <a:buBlip>
                <a:blip r:embed="rId2"/>
              </a:buBlip>
              <a:defRPr/>
            </a:pPr>
            <a:r>
              <a:rPr lang="en-US">
                <a:ea typeface="+mn-ea"/>
                <a:cs typeface="+mn-cs"/>
              </a:rPr>
              <a:t>Prepare Model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Insert Terrain &amp; Pollen Aerodynamic Characteristics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Insert Source Emission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Insert Meteorology</a:t>
            </a:r>
          </a:p>
          <a:p>
            <a:pPr eaLnBrk="1" hangingPunct="1">
              <a:lnSpc>
                <a:spcPct val="90000"/>
              </a:lnSpc>
              <a:buFont typeface="Wingdings" charset="2"/>
              <a:buBlip>
                <a:blip r:embed="rId2"/>
              </a:buBlip>
              <a:defRPr/>
            </a:pPr>
            <a:r>
              <a:rPr lang="en-US">
                <a:ea typeface="+mn-ea"/>
                <a:cs typeface="+mn-cs"/>
              </a:rPr>
              <a:t>Simulate Downwind Pollen Dispersal</a:t>
            </a:r>
          </a:p>
          <a:p>
            <a:pPr eaLnBrk="1" hangingPunct="1">
              <a:lnSpc>
                <a:spcPct val="90000"/>
              </a:lnSpc>
              <a:buFont typeface="Wingdings" charset="2"/>
              <a:buBlip>
                <a:blip r:embed="rId2"/>
              </a:buBlip>
              <a:defRPr/>
            </a:pPr>
            <a:r>
              <a:rPr lang="en-US">
                <a:ea typeface="+mn-ea"/>
                <a:cs typeface="+mn-cs"/>
              </a:rPr>
              <a:t>Evaluate </a:t>
            </a:r>
          </a:p>
        </p:txBody>
      </p:sp>
    </p:spTree>
    <p:extLst>
      <p:ext uri="{BB962C8B-B14F-4D97-AF65-F5344CB8AC3E}">
        <p14:creationId xmlns:p14="http://schemas.microsoft.com/office/powerpoint/2010/main" val="32547565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9037690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Pollen release potential Source Map/Mask </a:t>
            </a:r>
            <a:endParaRPr lang="en-US" sz="2400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err="1"/>
              <a:t>PRPSM_of_J</a:t>
            </a:r>
            <a:r>
              <a:rPr lang="en-US" baseline="-25000" dirty="0" err="1"/>
              <a:t>i</a:t>
            </a:r>
            <a:r>
              <a:rPr lang="en-US" dirty="0"/>
              <a:t>) of a Juniper species ‘‘</a:t>
            </a:r>
            <a:r>
              <a:rPr lang="en-US" i="1" dirty="0" err="1"/>
              <a:t>i</a:t>
            </a:r>
            <a:r>
              <a:rPr lang="en-US" dirty="0"/>
              <a:t>” is calculated as:</a:t>
            </a:r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 err="1"/>
              <a:t>PRPSM_of_J</a:t>
            </a:r>
            <a:r>
              <a:rPr lang="en-US" b="1" baseline="-25000" dirty="0" err="1"/>
              <a:t>i</a:t>
            </a:r>
            <a:r>
              <a:rPr lang="en-US" b="1" baseline="-25000" dirty="0"/>
              <a:t> </a:t>
            </a:r>
            <a:r>
              <a:rPr lang="en-US" b="1" dirty="0"/>
              <a:t>= T</a:t>
            </a:r>
            <a:r>
              <a:rPr lang="en-US" b="1" baseline="-25000" dirty="0"/>
              <a:t>i</a:t>
            </a:r>
            <a:r>
              <a:rPr lang="en-US" b="1" dirty="0"/>
              <a:t> × </a:t>
            </a:r>
            <a:r>
              <a:rPr lang="en-US" b="1" dirty="0" err="1"/>
              <a:t>M</a:t>
            </a:r>
            <a:r>
              <a:rPr lang="en-US" b="1" baseline="-25000" dirty="0" err="1"/>
              <a:t>i</a:t>
            </a:r>
            <a:r>
              <a:rPr lang="en-US" b="1" dirty="0"/>
              <a:t> × H</a:t>
            </a:r>
            <a:r>
              <a:rPr lang="en-US" b="1" baseline="-25000" dirty="0"/>
              <a:t>i</a:t>
            </a:r>
            <a:r>
              <a:rPr lang="en-US" b="1" dirty="0"/>
              <a:t> × </a:t>
            </a:r>
            <a:r>
              <a:rPr lang="en-US" b="1" dirty="0" err="1"/>
              <a:t>C</a:t>
            </a:r>
            <a:r>
              <a:rPr lang="en-US" b="1" baseline="-25000" dirty="0" err="1"/>
              <a:t>i</a:t>
            </a:r>
            <a:r>
              <a:rPr lang="en-US" b="1" dirty="0"/>
              <a:t> × P</a:t>
            </a:r>
            <a:r>
              <a:rPr lang="en-US" b="1" baseline="-25000" dirty="0"/>
              <a:t>i                                                                                                         </a:t>
            </a:r>
            <a:endParaRPr lang="en-US" b="1" baseline="-25000" dirty="0" smtClean="0"/>
          </a:p>
          <a:p>
            <a:endParaRPr lang="en-US" b="1" baseline="-25000" dirty="0"/>
          </a:p>
          <a:p>
            <a:endParaRPr lang="en-US" b="1" baseline="-25000" dirty="0" smtClean="0"/>
          </a:p>
          <a:p>
            <a:endParaRPr lang="en-US" b="1" baseline="-25000" dirty="0"/>
          </a:p>
          <a:p>
            <a:r>
              <a:rPr lang="en-US" dirty="0" smtClean="0"/>
              <a:t>Where </a:t>
            </a:r>
            <a:endParaRPr lang="en-US" dirty="0"/>
          </a:p>
          <a:p>
            <a:r>
              <a:rPr lang="en-US" dirty="0"/>
              <a:t>T</a:t>
            </a:r>
            <a:r>
              <a:rPr lang="en-US" baseline="-25000" dirty="0"/>
              <a:t>i </a:t>
            </a:r>
            <a:r>
              <a:rPr lang="en-US" dirty="0"/>
              <a:t>= Number of </a:t>
            </a:r>
            <a:r>
              <a:rPr lang="en-US" dirty="0" err="1"/>
              <a:t>J</a:t>
            </a:r>
            <a:r>
              <a:rPr lang="en-US" baseline="-25000" dirty="0" err="1"/>
              <a:t>i</a:t>
            </a:r>
            <a:r>
              <a:rPr lang="en-US" dirty="0"/>
              <a:t> trees</a:t>
            </a:r>
          </a:p>
          <a:p>
            <a:r>
              <a:rPr lang="en-US" dirty="0" err="1"/>
              <a:t>M</a:t>
            </a:r>
            <a:r>
              <a:rPr lang="en-US" baseline="-25000" dirty="0" err="1"/>
              <a:t>i</a:t>
            </a:r>
            <a:r>
              <a:rPr lang="en-US" dirty="0"/>
              <a:t> = Male/Female ratio of </a:t>
            </a:r>
            <a:r>
              <a:rPr lang="en-US" dirty="0" err="1"/>
              <a:t>J</a:t>
            </a:r>
            <a:r>
              <a:rPr lang="en-US" baseline="-25000" dirty="0" err="1"/>
              <a:t>i</a:t>
            </a:r>
            <a:endParaRPr lang="en-US" dirty="0"/>
          </a:p>
          <a:p>
            <a:r>
              <a:rPr lang="en-US" dirty="0"/>
              <a:t>H</a:t>
            </a:r>
            <a:r>
              <a:rPr lang="en-US" baseline="-25000" dirty="0"/>
              <a:t>i </a:t>
            </a:r>
            <a:r>
              <a:rPr lang="en-US" dirty="0"/>
              <a:t>= HCP_LCP/All ratio for </a:t>
            </a:r>
            <a:r>
              <a:rPr lang="en-US" dirty="0" err="1"/>
              <a:t>J</a:t>
            </a:r>
            <a:r>
              <a:rPr lang="en-US" baseline="-25000" dirty="0" err="1"/>
              <a:t>i</a:t>
            </a:r>
            <a:endParaRPr lang="en-US" dirty="0"/>
          </a:p>
          <a:p>
            <a:r>
              <a:rPr lang="en-US" dirty="0" err="1"/>
              <a:t>C</a:t>
            </a:r>
            <a:r>
              <a:rPr lang="en-US" baseline="-25000" dirty="0" err="1"/>
              <a:t>i</a:t>
            </a:r>
            <a:r>
              <a:rPr lang="en-US" dirty="0"/>
              <a:t> = Cones per </a:t>
            </a:r>
            <a:r>
              <a:rPr lang="en-US" dirty="0" err="1"/>
              <a:t>J</a:t>
            </a:r>
            <a:r>
              <a:rPr lang="en-US" baseline="-25000" dirty="0" err="1"/>
              <a:t>i</a:t>
            </a:r>
            <a:r>
              <a:rPr lang="en-US" dirty="0"/>
              <a:t> tree </a:t>
            </a:r>
          </a:p>
          <a:p>
            <a:r>
              <a:rPr lang="en-US" dirty="0"/>
              <a:t>P</a:t>
            </a:r>
            <a:r>
              <a:rPr lang="en-US" baseline="-25000" dirty="0"/>
              <a:t>i</a:t>
            </a:r>
            <a:r>
              <a:rPr lang="en-US" dirty="0"/>
              <a:t> = </a:t>
            </a:r>
            <a:r>
              <a:rPr lang="en-US" dirty="0" smtClean="0"/>
              <a:t>Pollen grains </a:t>
            </a:r>
            <a:r>
              <a:rPr lang="en-US" dirty="0"/>
              <a:t>per cone for </a:t>
            </a:r>
            <a:r>
              <a:rPr lang="en-US" dirty="0" err="1" smtClean="0"/>
              <a:t>J</a:t>
            </a:r>
            <a:r>
              <a:rPr lang="en-US" baseline="-25000" dirty="0" err="1" smtClean="0"/>
              <a:t>i</a:t>
            </a:r>
            <a:endParaRPr lang="en-US" baseline="-25000" dirty="0" smtClean="0"/>
          </a:p>
          <a:p>
            <a:endParaRPr lang="en-US" baseline="-25000" dirty="0"/>
          </a:p>
          <a:p>
            <a:endParaRPr lang="en-US" baseline="-25000" dirty="0" smtClean="0"/>
          </a:p>
          <a:p>
            <a:r>
              <a:rPr lang="en-US" dirty="0"/>
              <a:t>The number of trees of a Juniper species “</a:t>
            </a:r>
            <a:r>
              <a:rPr lang="en-US" dirty="0" err="1"/>
              <a:t>i</a:t>
            </a:r>
            <a:r>
              <a:rPr lang="en-US" dirty="0"/>
              <a:t>” per grid cell is calculated as</a:t>
            </a:r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T</a:t>
            </a:r>
            <a:r>
              <a:rPr lang="en-US" b="1" baseline="-25000" dirty="0"/>
              <a:t>i</a:t>
            </a:r>
            <a:r>
              <a:rPr lang="en-US" b="1" dirty="0"/>
              <a:t> = </a:t>
            </a:r>
            <a:r>
              <a:rPr lang="en-US" b="1" dirty="0" err="1"/>
              <a:t>GAP</a:t>
            </a:r>
            <a:r>
              <a:rPr lang="en-US" b="1" baseline="-25000" dirty="0" err="1"/>
              <a:t>i</a:t>
            </a:r>
            <a:r>
              <a:rPr lang="en-US" b="1" baseline="-25000" dirty="0"/>
              <a:t> </a:t>
            </a:r>
            <a:r>
              <a:rPr lang="en-US" b="1" dirty="0"/>
              <a:t>× MODIS</a:t>
            </a:r>
            <a:r>
              <a:rPr lang="en-US" b="1" baseline="-25000" dirty="0"/>
              <a:t> </a:t>
            </a:r>
            <a:r>
              <a:rPr lang="en-US" b="1" dirty="0"/>
              <a:t>× </a:t>
            </a:r>
            <a:r>
              <a:rPr lang="en-US" b="1" dirty="0" smtClean="0"/>
              <a:t>TC</a:t>
            </a:r>
          </a:p>
          <a:p>
            <a:endParaRPr lang="en-US" dirty="0"/>
          </a:p>
          <a:p>
            <a:r>
              <a:rPr lang="en-US" dirty="0"/>
              <a:t>Where</a:t>
            </a:r>
          </a:p>
          <a:p>
            <a:r>
              <a:rPr lang="en-US" dirty="0" err="1"/>
              <a:t>GAP</a:t>
            </a:r>
            <a:r>
              <a:rPr lang="en-US" baseline="-25000" dirty="0" err="1"/>
              <a:t>i</a:t>
            </a:r>
            <a:r>
              <a:rPr lang="en-US" baseline="-25000" dirty="0"/>
              <a:t> </a:t>
            </a:r>
            <a:r>
              <a:rPr lang="en-US" dirty="0"/>
              <a:t>= Fraction of </a:t>
            </a:r>
            <a:r>
              <a:rPr lang="en-US" dirty="0" err="1"/>
              <a:t>J</a:t>
            </a:r>
            <a:r>
              <a:rPr lang="en-US" baseline="-25000" dirty="0" err="1"/>
              <a:t>i</a:t>
            </a:r>
            <a:r>
              <a:rPr lang="en-US" dirty="0"/>
              <a:t> at 1 km grid (range 0-1)</a:t>
            </a:r>
          </a:p>
          <a:p>
            <a:r>
              <a:rPr lang="en-US" dirty="0"/>
              <a:t>MODIS = MODIS derived percent tree cover per 1 km</a:t>
            </a:r>
            <a:r>
              <a:rPr lang="en-US" baseline="30000" dirty="0"/>
              <a:t>2</a:t>
            </a:r>
            <a:r>
              <a:rPr lang="en-US" dirty="0"/>
              <a:t> grid cell (in fraction, range 0-1)</a:t>
            </a:r>
          </a:p>
          <a:p>
            <a:r>
              <a:rPr lang="en-US" dirty="0"/>
              <a:t>TC = Tree count or number of trees.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2657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a_GAP_pollensource_2_pollencoun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59" y="1037174"/>
            <a:ext cx="2513890" cy="246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37174"/>
            <a:ext cx="2513890" cy="2468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76" y="1037174"/>
            <a:ext cx="2513890" cy="2468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02" y="4166110"/>
            <a:ext cx="2513890" cy="2158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966" y="4089910"/>
            <a:ext cx="2513890" cy="21585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048" y="4122337"/>
            <a:ext cx="2513890" cy="21585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95067" y="76200"/>
            <a:ext cx="205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  <a:t>Juniper </a:t>
            </a:r>
            <a:r>
              <a:rPr lang="en-US" b="1" dirty="0" err="1" smtClean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  <a:t>Pinchotii</a:t>
            </a:r>
            <a:endParaRPr lang="en-US" b="1" dirty="0">
              <a:solidFill>
                <a:prstClr val="black"/>
              </a:solidFill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5680" y="87868"/>
            <a:ext cx="176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  <a:t>Juniper </a:t>
            </a:r>
            <a:r>
              <a:rPr lang="en-US" b="1" dirty="0" err="1" smtClean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  <a:t>Ashei</a:t>
            </a:r>
            <a:endParaRPr lang="en-US" b="1" dirty="0">
              <a:solidFill>
                <a:prstClr val="black"/>
              </a:solidFill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77730" y="39482"/>
            <a:ext cx="3142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  <a:t>Juniper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  <a:t>Monosperma &amp; Scopulorum</a:t>
            </a:r>
            <a:endParaRPr lang="en-US" b="1" dirty="0">
              <a:solidFill>
                <a:prstClr val="black"/>
              </a:solidFill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16" y="6501479"/>
            <a:ext cx="3108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  <a:t>Spatial resolution: ~1 km (990 m)</a:t>
            </a:r>
            <a:endParaRPr lang="en-US" sz="1600" i="1" dirty="0">
              <a:solidFill>
                <a:prstClr val="black"/>
              </a:solidFill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99499" y="369332"/>
            <a:ext cx="20313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00B050"/>
                </a:solidFill>
                <a:latin typeface="Cambria" pitchFamily="18" charset="0"/>
                <a:ea typeface="+mn-ea"/>
                <a:cs typeface="+mn-cs"/>
              </a:rPr>
              <a:t>December to January</a:t>
            </a:r>
            <a:endParaRPr lang="en-US" sz="1600" i="1" dirty="0">
              <a:solidFill>
                <a:srgbClr val="00B05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58068" y="381000"/>
            <a:ext cx="18530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>
                <a:solidFill>
                  <a:srgbClr val="00B050"/>
                </a:solidFill>
                <a:latin typeface="Cambria" pitchFamily="18" charset="0"/>
                <a:ea typeface="+mn-ea"/>
                <a:cs typeface="+mn-cs"/>
              </a:rPr>
              <a:t>October-</a:t>
            </a:r>
            <a:r>
              <a:rPr lang="en-US" sz="1600" i="1" dirty="0">
                <a:solidFill>
                  <a:srgbClr val="00B050"/>
                </a:solidFill>
                <a:latin typeface="Cambria" pitchFamily="18" charset="0"/>
                <a:ea typeface="+mn-ea"/>
                <a:cs typeface="+mn-cs"/>
              </a:rPr>
              <a:t>November</a:t>
            </a:r>
            <a:endParaRPr lang="en-US" sz="1600" i="1" dirty="0">
              <a:solidFill>
                <a:srgbClr val="00B05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89085" y="550278"/>
            <a:ext cx="12769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00B050"/>
                </a:solidFill>
                <a:latin typeface="Cambria" pitchFamily="18" charset="0"/>
                <a:ea typeface="+mn-ea"/>
                <a:cs typeface="+mn-cs"/>
              </a:rPr>
              <a:t>March</a:t>
            </a:r>
            <a:r>
              <a:rPr lang="en-US" sz="1600" i="1" dirty="0" smtClean="0">
                <a:solidFill>
                  <a:srgbClr val="00B050"/>
                </a:solidFill>
                <a:latin typeface="Cambria" pitchFamily="18" charset="0"/>
                <a:ea typeface="+mn-ea"/>
                <a:cs typeface="+mn-cs"/>
              </a:rPr>
              <a:t>-April</a:t>
            </a:r>
            <a:endParaRPr lang="en-US" sz="1600" i="1" dirty="0">
              <a:solidFill>
                <a:srgbClr val="00B050"/>
              </a:solidFill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018852" y="5181254"/>
            <a:ext cx="2537674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B0F0"/>
                </a:solidFill>
                <a:latin typeface="Cambria" pitchFamily="18" charset="0"/>
              </a:rPr>
              <a:t>GAP derived distribution</a:t>
            </a:r>
            <a:endParaRPr lang="en-US" sz="1600" b="1" dirty="0">
              <a:solidFill>
                <a:srgbClr val="00B0F0"/>
              </a:solidFill>
              <a:latin typeface="Cambr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265568" y="1821320"/>
            <a:ext cx="303112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Cambria" pitchFamily="18" charset="0"/>
              </a:rPr>
              <a:t>Pollen Source Mask (PREAM)</a:t>
            </a:r>
            <a:endParaRPr lang="en-US" sz="16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276600" y="87869"/>
            <a:ext cx="0" cy="641361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077801" y="39469"/>
            <a:ext cx="18200" cy="646201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47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18" y="1600200"/>
            <a:ext cx="8258175" cy="490061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QO running at the UA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Model resolution: 1/3 </a:t>
            </a:r>
            <a:r>
              <a:rPr lang="en-US" sz="2400" dirty="0" err="1" smtClean="0">
                <a:latin typeface="Arial" charset="0"/>
              </a:rPr>
              <a:t>deg</a:t>
            </a:r>
            <a:r>
              <a:rPr lang="en-US" sz="2400" dirty="0" smtClean="0">
                <a:latin typeface="Arial" charset="0"/>
              </a:rPr>
              <a:t> (~37 km</a:t>
            </a:r>
            <a:r>
              <a:rPr lang="en-US" sz="2400" baseline="30000" dirty="0" smtClean="0">
                <a:latin typeface="Arial" charset="0"/>
              </a:rPr>
              <a:t>2</a:t>
            </a:r>
            <a:r>
              <a:rPr lang="en-US" sz="2400" dirty="0" smtClean="0">
                <a:latin typeface="Arial" charset="0"/>
              </a:rPr>
              <a:t>) &amp; 1/6 </a:t>
            </a:r>
            <a:r>
              <a:rPr lang="en-US" sz="2400" dirty="0" err="1" smtClean="0">
                <a:latin typeface="Arial" charset="0"/>
              </a:rPr>
              <a:t>deg</a:t>
            </a:r>
            <a:r>
              <a:rPr lang="en-US" sz="2400" dirty="0" smtClean="0">
                <a:latin typeface="Arial" charset="0"/>
              </a:rPr>
              <a:t> (~18.5 km</a:t>
            </a:r>
            <a:r>
              <a:rPr lang="en-US" sz="2400" baseline="30000" dirty="0" smtClean="0">
                <a:latin typeface="Arial" charset="0"/>
              </a:rPr>
              <a:t>2</a:t>
            </a:r>
            <a:r>
              <a:rPr lang="en-US" sz="2400" dirty="0" smtClean="0">
                <a:latin typeface="Arial" charset="0"/>
              </a:rPr>
              <a:t>)</a:t>
            </a: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Daily forecasts 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Products available on the UA ftp server: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  <a:cs typeface="Arial" charset="0"/>
              </a:rPr>
              <a:t>Maps for surface concentration (#/m^3), every 3 hours, 0-48h forecasts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  <a:cs typeface="Arial" charset="0"/>
              </a:rPr>
              <a:t>gridded values in </a:t>
            </a:r>
            <a:r>
              <a:rPr lang="en-US" sz="2000" dirty="0" err="1">
                <a:latin typeface="Arial" charset="0"/>
                <a:cs typeface="Arial" charset="0"/>
              </a:rPr>
              <a:t>ascii</a:t>
            </a:r>
            <a:r>
              <a:rPr lang="en-US" sz="2000" dirty="0">
                <a:latin typeface="Arial" charset="0"/>
                <a:cs typeface="Arial" charset="0"/>
              </a:rPr>
              <a:t> form; in #/m^3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  <a:cs typeface="Arial" charset="0"/>
              </a:rPr>
              <a:t>time-concentration graphs for the 0-48h forecast period for observation sites</a:t>
            </a:r>
            <a:endParaRPr lang="en-US" sz="24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dirty="0">
                <a:latin typeface="Arial" charset="0"/>
              </a:rPr>
              <a:t/>
            </a:r>
            <a:br>
              <a:rPr lang="en-US" sz="2000" dirty="0">
                <a:latin typeface="Arial" charset="0"/>
              </a:rPr>
            </a:br>
            <a:endParaRPr lang="en-US" sz="2000" dirty="0">
              <a:latin typeface="Arial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accent2"/>
                </a:solidFill>
                <a:latin typeface="Arial" charset="0"/>
              </a:rPr>
              <a:t>PREAM Quasi</a:t>
            </a:r>
            <a:r>
              <a:rPr lang="en-US" sz="4000" dirty="0">
                <a:solidFill>
                  <a:schemeClr val="accent2"/>
                </a:solidFill>
                <a:latin typeface="Arial" charset="0"/>
              </a:rPr>
              <a:t>-operations (QO)</a:t>
            </a:r>
          </a:p>
        </p:txBody>
      </p:sp>
    </p:spTree>
    <p:extLst>
      <p:ext uri="{BB962C8B-B14F-4D97-AF65-F5344CB8AC3E}">
        <p14:creationId xmlns:p14="http://schemas.microsoft.com/office/powerpoint/2010/main" val="41320065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Content Placeholder 5" descr="con_2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8751"/>
            <a:ext cx="4572000" cy="3532188"/>
          </a:xfrm>
        </p:spPr>
      </p:pic>
      <p:pic>
        <p:nvPicPr>
          <p:cNvPr id="21506" name="Picture 6" descr="con_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28751"/>
            <a:ext cx="4572000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1042989" y="765175"/>
            <a:ext cx="6791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prstClr val="black"/>
                </a:solidFill>
              </a:rPr>
              <a:t>PREAM J. monosperma Plume Forecast: (L) 24-hr and (R) 48-hr</a:t>
            </a:r>
          </a:p>
        </p:txBody>
      </p:sp>
    </p:spTree>
    <p:extLst>
      <p:ext uri="{BB962C8B-B14F-4D97-AF65-F5344CB8AC3E}">
        <p14:creationId xmlns:p14="http://schemas.microsoft.com/office/powerpoint/2010/main" val="2259708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ysr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5515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YRIS chronic lu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0"/>
            <a:ext cx="6731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603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278762"/>
              </p:ext>
            </p:extLst>
          </p:nvPr>
        </p:nvGraphicFramePr>
        <p:xfrm>
          <a:off x="-19427" y="0"/>
          <a:ext cx="916342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Document" r:id="rId3" imgW="5486400" imgH="4546600" progId="Word.Document.12">
                  <p:link updateAutomatic="1"/>
                </p:oleObj>
              </mc:Choice>
              <mc:Fallback>
                <p:oleObj name="Document" r:id="rId3" imgW="5486400" imgH="45466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9427" y="0"/>
                        <a:ext cx="9163427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0728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" y="0"/>
            <a:ext cx="91439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6161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solidFill>
                  <a:srgbClr val="D1FF97"/>
                </a:solidFill>
                <a:latin typeface="Arial" charset="0"/>
                <a:ea typeface="ＭＳ Ｐゴシック" charset="0"/>
                <a:cs typeface="ＭＳ Ｐゴシック" charset="0"/>
              </a:rPr>
              <a:t>Burkard Spore Trap</a:t>
            </a:r>
          </a:p>
        </p:txBody>
      </p:sp>
      <p:pic>
        <p:nvPicPr>
          <p:cNvPr id="40963" name="Picture 3" descr="Oliphant-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1"/>
            <a:ext cx="3810000" cy="3625851"/>
          </a:xfr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New Orleans Burkard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3" b="-6033"/>
          <a:stretch>
            <a:fillRect/>
          </a:stretch>
        </p:blipFill>
        <p:spPr bwMode="auto"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2945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44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36266"/>
            <a:ext cx="91439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nmtracking.org</a:t>
            </a:r>
            <a:r>
              <a:rPr lang="en-US" dirty="0"/>
              <a:t>/en/</a:t>
            </a:r>
            <a:r>
              <a:rPr lang="en-US" dirty="0" err="1"/>
              <a:t>health_effects</a:t>
            </a:r>
            <a:r>
              <a:rPr lang="en-US" dirty="0"/>
              <a:t>/allergies/pollen/pollen-model/</a:t>
            </a:r>
          </a:p>
        </p:txBody>
      </p:sp>
    </p:spTree>
    <p:extLst>
      <p:ext uri="{BB962C8B-B14F-4D97-AF65-F5344CB8AC3E}">
        <p14:creationId xmlns:p14="http://schemas.microsoft.com/office/powerpoint/2010/main" val="219577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/>
          <a:stretch>
            <a:fillRect/>
          </a:stretch>
        </p:blipFill>
        <p:spPr bwMode="auto">
          <a:xfrm>
            <a:off x="4572000" y="3193180"/>
            <a:ext cx="4572000" cy="381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4167" r="2985"/>
          <a:stretch>
            <a:fillRect/>
          </a:stretch>
        </p:blipFill>
        <p:spPr bwMode="auto">
          <a:xfrm>
            <a:off x="0" y="3173172"/>
            <a:ext cx="4572000" cy="382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95044" y="1273059"/>
            <a:ext cx="177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Thanks!</a:t>
            </a:r>
            <a:endParaRPr lang="en-US" sz="3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4" descr="pollen on sli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585028" cy="319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88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e - Junction 2010-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19" y="500861"/>
            <a:ext cx="7917239" cy="594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8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52400"/>
            <a:ext cx="7086600" cy="8382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sz="29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Pollen and Respiratory Disease:</a:t>
            </a:r>
            <a:br>
              <a:rPr lang="en-US" sz="29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9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What little is known</a:t>
            </a:r>
            <a:r>
              <a:rPr lang="en-US" sz="2900" baseline="300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endParaRPr lang="en-US" sz="290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19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7662863" y="6315089"/>
            <a:ext cx="129540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onstantia" charset="0"/>
              </a:rPr>
              <a:t>March 2008</a:t>
            </a:r>
          </a:p>
        </p:txBody>
      </p:sp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2057400" y="5562601"/>
            <a:ext cx="7086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aseline="30000">
                <a:latin typeface="Goudy Old Style" charset="0"/>
              </a:rPr>
              <a:t>2 </a:t>
            </a:r>
            <a:r>
              <a:rPr lang="en-US" sz="1000">
                <a:latin typeface="Palatino" charset="0"/>
              </a:rPr>
              <a:t>Bert Brunekreef, Gerard Hoek, Paul Fischer, Frits Th M Spieksma. Relation between airborne pollen concentrations and daily cardiovascular and respiratory-disease mortality. Lancet Vol 355 (2000): 1517-8.</a:t>
            </a:r>
          </a:p>
        </p:txBody>
      </p:sp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7800"/>
            <a:ext cx="61976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133600"/>
            <a:ext cx="2146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6"/>
          <p:cNvSpPr txBox="1">
            <a:spLocks noChangeArrowheads="1"/>
          </p:cNvSpPr>
          <p:nvPr/>
        </p:nvSpPr>
        <p:spPr bwMode="auto">
          <a:xfrm>
            <a:off x="762000" y="3200413"/>
            <a:ext cx="72390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2" eaLnBrk="1" hangingPunct="1">
              <a:buFontTx/>
              <a:buChar char="•"/>
            </a:pPr>
            <a:r>
              <a:rPr lang="en-US" sz="1200" dirty="0">
                <a:solidFill>
                  <a:schemeClr val="accent2"/>
                </a:solidFill>
                <a:latin typeface="Calibri" charset="0"/>
              </a:rPr>
              <a:t> High concentrations of pollen allergens have also been shown to occur in thoracic particles (&lt;10 </a:t>
            </a:r>
            <a:r>
              <a:rPr lang="en-US" sz="1200" dirty="0">
                <a:solidFill>
                  <a:schemeClr val="accent2"/>
                </a:solidFill>
                <a:latin typeface="Calibri" charset="0"/>
                <a:sym typeface="Apple Symbols" charset="0"/>
              </a:rPr>
              <a:t>microns </a:t>
            </a:r>
            <a:r>
              <a:rPr lang="en-US" sz="1200" dirty="0">
                <a:solidFill>
                  <a:schemeClr val="accent2"/>
                </a:solidFill>
                <a:latin typeface="Calibri" charset="0"/>
              </a:rPr>
              <a:t>in diameter) and </a:t>
            </a:r>
            <a:r>
              <a:rPr lang="en-US" sz="1200" dirty="0" err="1">
                <a:solidFill>
                  <a:schemeClr val="accent2"/>
                </a:solidFill>
                <a:latin typeface="Calibri" charset="0"/>
              </a:rPr>
              <a:t>respirable</a:t>
            </a:r>
            <a:r>
              <a:rPr lang="en-US" sz="1200" dirty="0">
                <a:solidFill>
                  <a:schemeClr val="accent2"/>
                </a:solidFill>
                <a:latin typeface="Calibri" charset="0"/>
              </a:rPr>
              <a:t> particles (&lt;2·5 microns and these correlated well in  time with airborne pollen concentrations.  … airborne pollen results in exposure of the lower airways  and lung to pollen allergens. </a:t>
            </a:r>
          </a:p>
          <a:p>
            <a:pPr lvl="2" eaLnBrk="1" hangingPunct="1">
              <a:buFontTx/>
              <a:buChar char="•"/>
            </a:pPr>
            <a:endParaRPr lang="en-US" sz="1200" dirty="0">
              <a:solidFill>
                <a:schemeClr val="accent2"/>
              </a:solidFill>
              <a:latin typeface="Calibri" charset="0"/>
            </a:endParaRPr>
          </a:p>
          <a:p>
            <a:pPr lvl="2" eaLnBrk="1" hangingPunct="1">
              <a:buFontTx/>
              <a:buChar char="•"/>
            </a:pPr>
            <a:r>
              <a:rPr lang="en-US" sz="1200" dirty="0">
                <a:solidFill>
                  <a:schemeClr val="accent2"/>
                </a:solidFill>
                <a:latin typeface="Calibri" charset="0"/>
              </a:rPr>
              <a:t> The association between air  pollution and the number of daily deaths may be related to the  inflammatory potential of very small particles </a:t>
            </a:r>
          </a:p>
          <a:p>
            <a:pPr lvl="2" eaLnBrk="1" hangingPunct="1">
              <a:buFontTx/>
              <a:buChar char="•"/>
            </a:pPr>
            <a:endParaRPr lang="en-US" sz="1200" dirty="0">
              <a:solidFill>
                <a:schemeClr val="accent2"/>
              </a:solidFill>
              <a:latin typeface="Calibri" charset="0"/>
            </a:endParaRPr>
          </a:p>
          <a:p>
            <a:pPr lvl="2" eaLnBrk="1" hangingPunct="1">
              <a:buFontTx/>
              <a:buChar char="•"/>
            </a:pPr>
            <a:r>
              <a:rPr lang="en-US" sz="1200" dirty="0">
                <a:solidFill>
                  <a:schemeClr val="accent2"/>
                </a:solidFill>
                <a:latin typeface="Calibri" charset="0"/>
              </a:rPr>
              <a:t> …suggests that high airborne pollen concentrations, which  nowadays are mainly seen as triggers of allergic symptoms,  may have far more serious effects than previously thought.</a:t>
            </a:r>
            <a:r>
              <a:rPr lang="ja-JP" altLang="en-US" sz="1200" dirty="0">
                <a:solidFill>
                  <a:srgbClr val="FBFF32"/>
                </a:solidFill>
                <a:latin typeface="Helvetica" charset="0"/>
              </a:rPr>
              <a:t>”</a:t>
            </a:r>
            <a:endParaRPr lang="en-US" sz="1200" dirty="0">
              <a:solidFill>
                <a:srgbClr val="FBFF32"/>
              </a:solidFill>
              <a:latin typeface="Palatino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200" dirty="0">
              <a:latin typeface="Goudy Old Style" charset="0"/>
            </a:endParaRPr>
          </a:p>
        </p:txBody>
      </p:sp>
      <p:sp>
        <p:nvSpPr>
          <p:cNvPr id="34824" name="Text Box 7"/>
          <p:cNvSpPr txBox="1">
            <a:spLocks noChangeArrowheads="1"/>
          </p:cNvSpPr>
          <p:nvPr/>
        </p:nvSpPr>
        <p:spPr bwMode="auto">
          <a:xfrm>
            <a:off x="533400" y="1447800"/>
            <a:ext cx="1828800" cy="52322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  <a:latin typeface="Goudy Old Style" charset="0"/>
              </a:rPr>
              <a:t>Increase in mortality of these disorders:</a:t>
            </a:r>
          </a:p>
        </p:txBody>
      </p:sp>
    </p:spTree>
    <p:extLst>
      <p:ext uri="{BB962C8B-B14F-4D97-AF65-F5344CB8AC3E}">
        <p14:creationId xmlns:p14="http://schemas.microsoft.com/office/powerpoint/2010/main" val="39941132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scow pollen.m4v">
            <a:hlinkClick r:id="" action="ppaction://media"/>
            <a:hlinkHover r:id="" action="ppaction://ole?verb=0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1300" y="1269925"/>
            <a:ext cx="6922793" cy="5078953"/>
          </a:xfrm>
        </p:spPr>
      </p:pic>
      <p:sp>
        <p:nvSpPr>
          <p:cNvPr id="4" name="TextBox 3"/>
          <p:cNvSpPr txBox="1"/>
          <p:nvPr/>
        </p:nvSpPr>
        <p:spPr>
          <a:xfrm>
            <a:off x="1527799" y="324639"/>
            <a:ext cx="46215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Moscow Birch Pollen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54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57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97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Cambria" pitchFamily="18" charset="0"/>
              </a:rPr>
              <a:t>Juniper Species and Pollination Season</a:t>
            </a:r>
            <a:endParaRPr lang="en-US" sz="3200" b="1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830763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b="1" dirty="0">
                <a:latin typeface="Cambria" pitchFamily="18" charset="0"/>
              </a:rPr>
              <a:t>Juniper </a:t>
            </a:r>
            <a:r>
              <a:rPr lang="en-US" b="1" dirty="0" err="1">
                <a:latin typeface="Cambria" pitchFamily="18" charset="0"/>
              </a:rPr>
              <a:t>Ashei</a:t>
            </a:r>
            <a:r>
              <a:rPr lang="en-US" b="1" dirty="0">
                <a:latin typeface="Cambria" pitchFamily="18" charset="0"/>
              </a:rPr>
              <a:t> (</a:t>
            </a:r>
            <a:r>
              <a:rPr lang="en-US" b="1" dirty="0" err="1">
                <a:latin typeface="Cambria" pitchFamily="18" charset="0"/>
              </a:rPr>
              <a:t>J</a:t>
            </a:r>
            <a:r>
              <a:rPr lang="en-US" b="1" baseline="-25000" dirty="0" err="1">
                <a:latin typeface="Cambria" pitchFamily="18" charset="0"/>
              </a:rPr>
              <a:t>a</a:t>
            </a:r>
            <a:r>
              <a:rPr lang="en-US" b="1" dirty="0">
                <a:latin typeface="Cambria" pitchFamily="18" charset="0"/>
              </a:rPr>
              <a:t>)</a:t>
            </a:r>
            <a:r>
              <a:rPr lang="en-US" dirty="0">
                <a:latin typeface="Cambria" pitchFamily="18" charset="0"/>
              </a:rPr>
              <a:t> is mostly found to be distributed over Texas and Oklahoma and pollinates during </a:t>
            </a:r>
            <a:r>
              <a:rPr lang="en-US" b="1" dirty="0">
                <a:solidFill>
                  <a:srgbClr val="00B050"/>
                </a:solidFill>
                <a:latin typeface="Cambria" pitchFamily="18" charset="0"/>
              </a:rPr>
              <a:t>December to January</a:t>
            </a:r>
            <a:r>
              <a:rPr lang="en-US" dirty="0">
                <a:latin typeface="Cambria" pitchFamily="18" charset="0"/>
              </a:rPr>
              <a:t>. Thus, the dispersion of juniper pollens during December-January is mostly restricted to </a:t>
            </a:r>
            <a:r>
              <a:rPr lang="en-US" dirty="0" err="1">
                <a:latin typeface="Cambria" pitchFamily="18" charset="0"/>
              </a:rPr>
              <a:t>J</a:t>
            </a:r>
            <a:r>
              <a:rPr lang="en-US" baseline="-25000" dirty="0" err="1">
                <a:latin typeface="Cambria" pitchFamily="18" charset="0"/>
              </a:rPr>
              <a:t>a</a:t>
            </a:r>
            <a:r>
              <a:rPr lang="en-US" dirty="0">
                <a:latin typeface="Cambria" pitchFamily="18" charset="0"/>
              </a:rPr>
              <a:t> type</a:t>
            </a:r>
            <a:r>
              <a:rPr lang="en-US" dirty="0" smtClean="0">
                <a:latin typeface="Cambria" pitchFamily="18" charset="0"/>
              </a:rPr>
              <a:t>..</a:t>
            </a:r>
          </a:p>
          <a:p>
            <a:pPr lvl="0"/>
            <a:endParaRPr lang="en-US" dirty="0">
              <a:latin typeface="Cambria" pitchFamily="18" charset="0"/>
            </a:endParaRPr>
          </a:p>
          <a:p>
            <a:pPr lvl="0"/>
            <a:r>
              <a:rPr lang="en-US" b="1" dirty="0" err="1">
                <a:latin typeface="Cambria" pitchFamily="18" charset="0"/>
              </a:rPr>
              <a:t>Juiper</a:t>
            </a:r>
            <a:r>
              <a:rPr lang="en-US" b="1" dirty="0">
                <a:latin typeface="Cambria" pitchFamily="18" charset="0"/>
              </a:rPr>
              <a:t> </a:t>
            </a:r>
            <a:r>
              <a:rPr lang="en-US" b="1" dirty="0" err="1">
                <a:latin typeface="Cambria" pitchFamily="18" charset="0"/>
              </a:rPr>
              <a:t>Pinchotti</a:t>
            </a:r>
            <a:r>
              <a:rPr lang="en-US" b="1" dirty="0">
                <a:latin typeface="Cambria" pitchFamily="18" charset="0"/>
              </a:rPr>
              <a:t> (</a:t>
            </a:r>
            <a:r>
              <a:rPr lang="en-US" b="1" dirty="0" err="1">
                <a:latin typeface="Cambria" pitchFamily="18" charset="0"/>
              </a:rPr>
              <a:t>J</a:t>
            </a:r>
            <a:r>
              <a:rPr lang="en-US" b="1" baseline="-25000" dirty="0" err="1">
                <a:latin typeface="Cambria" pitchFamily="18" charset="0"/>
              </a:rPr>
              <a:t>p</a:t>
            </a:r>
            <a:r>
              <a:rPr lang="en-US" b="1" dirty="0">
                <a:latin typeface="Cambria" pitchFamily="18" charset="0"/>
              </a:rPr>
              <a:t>) </a:t>
            </a:r>
            <a:r>
              <a:rPr lang="en-US" dirty="0">
                <a:latin typeface="Cambria" pitchFamily="18" charset="0"/>
              </a:rPr>
              <a:t>is mostly distributed over Texas and pollinated during </a:t>
            </a:r>
            <a:r>
              <a:rPr lang="en-US" b="1" dirty="0" smtClean="0">
                <a:solidFill>
                  <a:srgbClr val="00B050"/>
                </a:solidFill>
                <a:latin typeface="Cambria" pitchFamily="18" charset="0"/>
              </a:rPr>
              <a:t>October-</a:t>
            </a:r>
            <a:r>
              <a:rPr lang="en-US" b="1" dirty="0">
                <a:solidFill>
                  <a:srgbClr val="00B050"/>
                </a:solidFill>
                <a:latin typeface="Cambria" pitchFamily="18" charset="0"/>
              </a:rPr>
              <a:t>November</a:t>
            </a:r>
            <a:r>
              <a:rPr lang="en-US" dirty="0">
                <a:latin typeface="Cambria" pitchFamily="18" charset="0"/>
              </a:rPr>
              <a:t>. Thus, the dispersion of juniper pollens during this period is mostly restricted to </a:t>
            </a:r>
            <a:r>
              <a:rPr lang="en-US" dirty="0" err="1">
                <a:latin typeface="Cambria" pitchFamily="18" charset="0"/>
              </a:rPr>
              <a:t>J</a:t>
            </a:r>
            <a:r>
              <a:rPr lang="en-US" baseline="-25000" dirty="0" err="1">
                <a:latin typeface="Cambria" pitchFamily="18" charset="0"/>
              </a:rPr>
              <a:t>p</a:t>
            </a:r>
            <a:r>
              <a:rPr lang="en-US" dirty="0">
                <a:latin typeface="Cambria" pitchFamily="18" charset="0"/>
              </a:rPr>
              <a:t> type. </a:t>
            </a:r>
            <a:endParaRPr lang="en-US" dirty="0" smtClean="0">
              <a:latin typeface="Cambria" pitchFamily="18" charset="0"/>
            </a:endParaRPr>
          </a:p>
          <a:p>
            <a:pPr lvl="0"/>
            <a:endParaRPr lang="en-US" dirty="0">
              <a:latin typeface="Cambria" pitchFamily="18" charset="0"/>
            </a:endParaRPr>
          </a:p>
          <a:p>
            <a:pPr lvl="0"/>
            <a:r>
              <a:rPr lang="en-US" b="1" dirty="0">
                <a:latin typeface="Cambria" pitchFamily="18" charset="0"/>
              </a:rPr>
              <a:t>Juniper </a:t>
            </a:r>
            <a:r>
              <a:rPr lang="en-US" b="1" dirty="0" err="1">
                <a:latin typeface="Cambria" pitchFamily="18" charset="0"/>
              </a:rPr>
              <a:t>monosperma</a:t>
            </a:r>
            <a:r>
              <a:rPr lang="en-US" b="1" dirty="0">
                <a:latin typeface="Cambria" pitchFamily="18" charset="0"/>
              </a:rPr>
              <a:t> (</a:t>
            </a:r>
            <a:r>
              <a:rPr lang="en-US" b="1" dirty="0" err="1">
                <a:latin typeface="Cambria" pitchFamily="18" charset="0"/>
              </a:rPr>
              <a:t>J</a:t>
            </a:r>
            <a:r>
              <a:rPr lang="en-US" b="1" baseline="-25000" dirty="0" err="1">
                <a:latin typeface="Cambria" pitchFamily="18" charset="0"/>
              </a:rPr>
              <a:t>m</a:t>
            </a:r>
            <a:r>
              <a:rPr lang="en-US" b="1" dirty="0">
                <a:latin typeface="Cambria" pitchFamily="18" charset="0"/>
              </a:rPr>
              <a:t>) and Juniper </a:t>
            </a:r>
            <a:r>
              <a:rPr lang="en-US" b="1" dirty="0" err="1">
                <a:latin typeface="Cambria" pitchFamily="18" charset="0"/>
              </a:rPr>
              <a:t>scopulurum</a:t>
            </a:r>
            <a:r>
              <a:rPr lang="en-US" b="1" dirty="0">
                <a:latin typeface="Cambria" pitchFamily="18" charset="0"/>
              </a:rPr>
              <a:t> (</a:t>
            </a:r>
            <a:r>
              <a:rPr lang="en-US" b="1" dirty="0" err="1">
                <a:latin typeface="Cambria" pitchFamily="18" charset="0"/>
              </a:rPr>
              <a:t>J</a:t>
            </a:r>
            <a:r>
              <a:rPr lang="en-US" b="1" baseline="-25000" dirty="0" err="1">
                <a:latin typeface="Cambria" pitchFamily="18" charset="0"/>
              </a:rPr>
              <a:t>s</a:t>
            </a:r>
            <a:r>
              <a:rPr lang="en-US" b="1" dirty="0">
                <a:latin typeface="Cambria" pitchFamily="18" charset="0"/>
              </a:rPr>
              <a:t>) </a:t>
            </a:r>
            <a:r>
              <a:rPr lang="en-US" dirty="0">
                <a:latin typeface="Cambria" pitchFamily="18" charset="0"/>
              </a:rPr>
              <a:t>are prevalent in New Mexico and pollinates during </a:t>
            </a:r>
            <a:r>
              <a:rPr lang="en-US" b="1" dirty="0">
                <a:solidFill>
                  <a:srgbClr val="00B050"/>
                </a:solidFill>
                <a:latin typeface="Cambria" pitchFamily="18" charset="0"/>
              </a:rPr>
              <a:t>March</a:t>
            </a:r>
            <a:r>
              <a:rPr lang="en-US" b="1" dirty="0" smtClean="0">
                <a:solidFill>
                  <a:srgbClr val="00B050"/>
                </a:solidFill>
                <a:latin typeface="Cambria" pitchFamily="18" charset="0"/>
              </a:rPr>
              <a:t>-April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period. Thus, the dispersion of juniper pollens during this period is mostly restricted to </a:t>
            </a:r>
            <a:r>
              <a:rPr lang="en-US" dirty="0" err="1">
                <a:latin typeface="Cambria" pitchFamily="18" charset="0"/>
              </a:rPr>
              <a:t>J</a:t>
            </a:r>
            <a:r>
              <a:rPr lang="en-US" baseline="-25000" dirty="0" err="1">
                <a:latin typeface="Cambria" pitchFamily="18" charset="0"/>
              </a:rPr>
              <a:t>m</a:t>
            </a:r>
            <a:r>
              <a:rPr lang="en-US" baseline="-25000" dirty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and </a:t>
            </a:r>
            <a:r>
              <a:rPr lang="en-US" dirty="0" err="1">
                <a:latin typeface="Cambria" pitchFamily="18" charset="0"/>
              </a:rPr>
              <a:t>J</a:t>
            </a:r>
            <a:r>
              <a:rPr lang="en-US" baseline="-25000" dirty="0" err="1">
                <a:latin typeface="Cambria" pitchFamily="18" charset="0"/>
              </a:rPr>
              <a:t>s</a:t>
            </a:r>
            <a:r>
              <a:rPr lang="en-US" dirty="0">
                <a:latin typeface="Cambria" pitchFamily="18" charset="0"/>
              </a:rPr>
              <a:t> type. </a:t>
            </a:r>
          </a:p>
        </p:txBody>
      </p:sp>
    </p:spTree>
    <p:extLst>
      <p:ext uri="{BB962C8B-B14F-4D97-AF65-F5344CB8AC3E}">
        <p14:creationId xmlns:p14="http://schemas.microsoft.com/office/powerpoint/2010/main" val="18621265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_rels/them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theme/_rels/them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theme/_rels/them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Blank">
  <a:themeElements>
    <a:clrScheme name="Blank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CC"/>
      </a:hlink>
      <a:folHlink>
        <a:srgbClr val="CC0099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CC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99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CC"/>
        </a:hlink>
        <a:folHlink>
          <a:srgbClr val="CC00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Blank">
  <a:themeElements>
    <a:clrScheme name="Blank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CC"/>
      </a:hlink>
      <a:folHlink>
        <a:srgbClr val="CC0099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CC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99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CC"/>
        </a:hlink>
        <a:folHlink>
          <a:srgbClr val="CC00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Blank">
  <a:themeElements>
    <a:clrScheme name="Blank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CC"/>
      </a:hlink>
      <a:folHlink>
        <a:srgbClr val="CC0099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CC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99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CC"/>
        </a:hlink>
        <a:folHlink>
          <a:srgbClr val="CC00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Blank">
  <a:themeElements>
    <a:clrScheme name="Blank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CC"/>
      </a:hlink>
      <a:folHlink>
        <a:srgbClr val="CC0099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CC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99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CC"/>
        </a:hlink>
        <a:folHlink>
          <a:srgbClr val="CC00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Blank">
  <a:themeElements>
    <a:clrScheme name="Blank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CC"/>
      </a:hlink>
      <a:folHlink>
        <a:srgbClr val="CC0099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CC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99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CC"/>
        </a:hlink>
        <a:folHlink>
          <a:srgbClr val="CC00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0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ＭＳ ゴシック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ヒラギノ明朝 Pro W3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Capital">
  <a:themeElements>
    <a:clrScheme name="Capital">
      <a:dk1>
        <a:srgbClr val="FFFFFF"/>
      </a:dk1>
      <a:lt1>
        <a:srgbClr val="000000"/>
      </a:lt1>
      <a:dk2>
        <a:srgbClr val="7C8F97"/>
      </a:dk2>
      <a:lt2>
        <a:srgbClr val="D1D0C8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6_Blank">
  <a:themeElements>
    <a:clrScheme name="Blank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CC"/>
      </a:hlink>
      <a:folHlink>
        <a:srgbClr val="CC0099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CC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99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CC"/>
        </a:hlink>
        <a:folHlink>
          <a:srgbClr val="CC00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_Venture">
  <a:themeElements>
    <a:clrScheme name="Venture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Venture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Ven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76200" dist="25400" dir="13500000">
              <a:srgbClr val="4B4B4B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shade val="10000"/>
                <a:alpha val="30000"/>
                <a:satMod val="60000"/>
              </a:schemeClr>
              <a:schemeClr val="phClr">
                <a:tint val="20000"/>
                <a:alpha val="5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lank">
  <a:themeElements>
    <a:clrScheme name="Blank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CC"/>
      </a:hlink>
      <a:folHlink>
        <a:srgbClr val="CC0099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CC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99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CC"/>
        </a:hlink>
        <a:folHlink>
          <a:srgbClr val="CC00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7_Blank">
  <a:themeElements>
    <a:clrScheme name="Blank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CC"/>
      </a:hlink>
      <a:folHlink>
        <a:srgbClr val="CC0099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CC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99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CC"/>
        </a:hlink>
        <a:folHlink>
          <a:srgbClr val="CC00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Venture">
  <a:themeElements>
    <a:clrScheme name="Venture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Venture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Ven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76200" dist="25400" dir="13500000">
              <a:srgbClr val="4B4B4B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shade val="10000"/>
                <a:alpha val="30000"/>
                <a:satMod val="60000"/>
              </a:schemeClr>
              <a:schemeClr val="phClr">
                <a:tint val="20000"/>
                <a:alpha val="5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14503</TotalTime>
  <Words>1467</Words>
  <Application>Microsoft Office PowerPoint</Application>
  <PresentationFormat>On-screen Show (4:3)</PresentationFormat>
  <Paragraphs>284</Paragraphs>
  <Slides>41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24</vt:i4>
      </vt:variant>
      <vt:variant>
        <vt:lpstr>Theme</vt:lpstr>
      </vt:variant>
      <vt:variant>
        <vt:i4>21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88" baseType="lpstr">
      <vt:lpstr>ＭＳ Ｐゴシック</vt:lpstr>
      <vt:lpstr>宋体</vt:lpstr>
      <vt:lpstr>Apple Symbols</vt:lpstr>
      <vt:lpstr>Arial</vt:lpstr>
      <vt:lpstr>Arial Black</vt:lpstr>
      <vt:lpstr>Bookman Old Style</vt:lpstr>
      <vt:lpstr>Brush Script MT</vt:lpstr>
      <vt:lpstr>Calibri</vt:lpstr>
      <vt:lpstr>Calisto MT</vt:lpstr>
      <vt:lpstr>Cambria</vt:lpstr>
      <vt:lpstr>Constantia</vt:lpstr>
      <vt:lpstr>Franklin Gothic Book</vt:lpstr>
      <vt:lpstr>Gill Sans MT</vt:lpstr>
      <vt:lpstr>Goudy Old Style</vt:lpstr>
      <vt:lpstr>Helvetica</vt:lpstr>
      <vt:lpstr>Palatino</vt:lpstr>
      <vt:lpstr>Perpetua</vt:lpstr>
      <vt:lpstr>Tahoma</vt:lpstr>
      <vt:lpstr>Times</vt:lpstr>
      <vt:lpstr>Times New Roman</vt:lpstr>
      <vt:lpstr>Verdana</vt:lpstr>
      <vt:lpstr>Wingdings</vt:lpstr>
      <vt:lpstr>Wingdings 2</vt:lpstr>
      <vt:lpstr>Wingdings 3</vt:lpstr>
      <vt:lpstr>Blank</vt:lpstr>
      <vt:lpstr>1_Blank</vt:lpstr>
      <vt:lpstr>Venture</vt:lpstr>
      <vt:lpstr>1_Office Theme</vt:lpstr>
      <vt:lpstr>5_Office Theme</vt:lpstr>
      <vt:lpstr>5_Origin</vt:lpstr>
      <vt:lpstr>7_Office Theme</vt:lpstr>
      <vt:lpstr>8_Office Theme</vt:lpstr>
      <vt:lpstr>9_Office Theme</vt:lpstr>
      <vt:lpstr>2_Blank</vt:lpstr>
      <vt:lpstr>3_Blank</vt:lpstr>
      <vt:lpstr>4_Blank</vt:lpstr>
      <vt:lpstr>Globe</vt:lpstr>
      <vt:lpstr>5_Blank</vt:lpstr>
      <vt:lpstr>10_Office Theme</vt:lpstr>
      <vt:lpstr>Equity</vt:lpstr>
      <vt:lpstr>Capital</vt:lpstr>
      <vt:lpstr>6_Blank</vt:lpstr>
      <vt:lpstr>2_Venture</vt:lpstr>
      <vt:lpstr>7_Blank</vt:lpstr>
      <vt:lpstr>2_Office Theme</vt:lpstr>
      <vt:lpstr>\\localhost\Volumes\Mac_Pro2\jluvall2\Pollen Project\presentations\Mac_pro2:jluvall2:Public_Health:RPC_public health:final report:Huete_RPC_Pollen_FinalRpt2.doc!OLE_LINK12</vt:lpstr>
      <vt:lpstr>\\localhost\Users\jluvall\Desktop\AGU 2013\!OLE_LINK18</vt:lpstr>
      <vt:lpstr>PowerPoint Presentation</vt:lpstr>
      <vt:lpstr>PowerPoint Presentation</vt:lpstr>
      <vt:lpstr>PowerPoint Presentation</vt:lpstr>
      <vt:lpstr>Burkard Spore Trap</vt:lpstr>
      <vt:lpstr>PowerPoint Presentation</vt:lpstr>
      <vt:lpstr>Pollen and Respiratory Disease: What little is known2</vt:lpstr>
      <vt:lpstr>PowerPoint Presentation</vt:lpstr>
      <vt:lpstr>PowerPoint Presentation</vt:lpstr>
      <vt:lpstr>Juniper Species and Pollination Season</vt:lpstr>
      <vt:lpstr>Trajectory analysis indicates the pollen originated in southwest Texas approximately 8 hours earlier</vt:lpstr>
      <vt:lpstr>Continental transport</vt:lpstr>
      <vt:lpstr>Climate Effects and Aeroallergens</vt:lpstr>
      <vt:lpstr>Pollen Forecasting</vt:lpstr>
      <vt:lpstr>Influence of Preseason Meteorological Variables</vt:lpstr>
      <vt:lpstr>Limitations of Pollen Sampling</vt:lpstr>
      <vt:lpstr>Seed Cones and Pollen Cones of Juniperus pinchotii (Red Berry Juniper)</vt:lpstr>
      <vt:lpstr>Pollen Release</vt:lpstr>
      <vt:lpstr>Pollen per cone</vt:lpstr>
      <vt:lpstr>Summary Statistics for 2010 and 2011 Juniperus pinchotii pollen seasons at source</vt:lpstr>
      <vt:lpstr>PowerPoint Presentation</vt:lpstr>
      <vt:lpstr>Diversity of J. ashei locations</vt:lpstr>
      <vt:lpstr>PowerPoint Presentation</vt:lpstr>
      <vt:lpstr>PowerPoint Presentation</vt:lpstr>
      <vt:lpstr>PowerPoint Presentation</vt:lpstr>
      <vt:lpstr>WV2 1/6/11  r=7(765-901) g=8(856-1043) b=442-515)</vt:lpstr>
      <vt:lpstr>Airborne Dust Simulations and Forecasts  University of Arizona  With NASA Earth System Science &amp; University of New Mexico</vt:lpstr>
      <vt:lpstr>Weather - DREAM</vt:lpstr>
      <vt:lpstr>Weather - DREAM</vt:lpstr>
      <vt:lpstr>DREAM 4-8 particle bins</vt:lpstr>
      <vt:lpstr>VERSATILE DREAM </vt:lpstr>
      <vt:lpstr>Pollen Strategy</vt:lpstr>
      <vt:lpstr>PowerPoint Presentation</vt:lpstr>
      <vt:lpstr>PowerPoint Presentation</vt:lpstr>
      <vt:lpstr>PREAM Quasi-operations (QO)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Juniper Pollen Near-surface concentration (Nm3)</dc:title>
  <dc:creator>ticotwo too</dc:creator>
  <cp:lastModifiedBy>loaner</cp:lastModifiedBy>
  <cp:revision>295</cp:revision>
  <dcterms:created xsi:type="dcterms:W3CDTF">2011-09-15T14:12:27Z</dcterms:created>
  <dcterms:modified xsi:type="dcterms:W3CDTF">2014-11-18T12:59:12Z</dcterms:modified>
</cp:coreProperties>
</file>